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56"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9" r:id="rId38"/>
    <p:sldId id="298" r:id="rId39"/>
    <p:sldId id="300" r:id="rId40"/>
    <p:sldId id="301" r:id="rId41"/>
    <p:sldId id="302" r:id="rId42"/>
    <p:sldId id="303" r:id="rId43"/>
    <p:sldId id="304" r:id="rId44"/>
    <p:sldId id="305" r:id="rId45"/>
    <p:sldId id="306" r:id="rId46"/>
    <p:sldId id="307" r:id="rId47"/>
    <p:sldId id="309" r:id="rId48"/>
    <p:sldId id="308"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8" r:id="rId65"/>
    <p:sldId id="330" r:id="rId66"/>
    <p:sldId id="329" r:id="rId67"/>
    <p:sldId id="331" r:id="rId68"/>
    <p:sldId id="332" r:id="rId69"/>
    <p:sldId id="327" r:id="rId70"/>
    <p:sldId id="325" r:id="rId71"/>
    <p:sldId id="326" r:id="rId7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63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21" autoAdjust="0"/>
    <p:restoredTop sz="94660"/>
  </p:normalViewPr>
  <p:slideViewPr>
    <p:cSldViewPr snapToGrid="0">
      <p:cViewPr varScale="1">
        <p:scale>
          <a:sx n="68" d="100"/>
          <a:sy n="68" d="100"/>
        </p:scale>
        <p:origin x="72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476562-935F-4EE2-BD98-1027C495628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9E8F1906-15A1-4AA1-951F-D1CCD08B61F8}"/>
              </a:ext>
            </a:extLst>
          </p:cNvPr>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9BF50AA6-C99B-41B9-8197-1A798366E792}"/>
              </a:ext>
            </a:extLst>
          </p:cNvPr>
          <p:cNvSpPr>
            <a:spLocks noGrp="1"/>
          </p:cNvSpPr>
          <p:nvPr>
            <p:ph type="dt" sz="half" idx="10"/>
          </p:nvPr>
        </p:nvSpPr>
        <p:spPr/>
        <p:txBody>
          <a:bodyPr/>
          <a:lstStyle/>
          <a:p>
            <a:fld id="{8D39E312-5004-46CA-AC92-27AC69B09F07}" type="datetimeFigureOut">
              <a:rPr lang="es-MX" smtClean="0"/>
              <a:t>03/10/2024</a:t>
            </a:fld>
            <a:endParaRPr lang="es-MX"/>
          </a:p>
        </p:txBody>
      </p:sp>
      <p:sp>
        <p:nvSpPr>
          <p:cNvPr id="5" name="Marcador de pie de página 4">
            <a:extLst>
              <a:ext uri="{FF2B5EF4-FFF2-40B4-BE49-F238E27FC236}">
                <a16:creationId xmlns:a16="http://schemas.microsoft.com/office/drawing/2014/main" id="{7607830C-6766-487C-B2DB-DB4DE7A1FB2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B4946AE-9A10-4A57-872B-75F1694B0A1E}"/>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2524915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61A949-51DB-458B-BE19-966183B227A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00638D53-970E-46C3-9B67-F1E74E261149}"/>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A3302CE-EF66-4A00-A93B-2B2725155D59}"/>
              </a:ext>
            </a:extLst>
          </p:cNvPr>
          <p:cNvSpPr>
            <a:spLocks noGrp="1"/>
          </p:cNvSpPr>
          <p:nvPr>
            <p:ph type="dt" sz="half" idx="10"/>
          </p:nvPr>
        </p:nvSpPr>
        <p:spPr/>
        <p:txBody>
          <a:bodyPr/>
          <a:lstStyle/>
          <a:p>
            <a:fld id="{8D39E312-5004-46CA-AC92-27AC69B09F07}" type="datetimeFigureOut">
              <a:rPr lang="es-MX" smtClean="0"/>
              <a:t>03/10/2024</a:t>
            </a:fld>
            <a:endParaRPr lang="es-MX"/>
          </a:p>
        </p:txBody>
      </p:sp>
      <p:sp>
        <p:nvSpPr>
          <p:cNvPr id="5" name="Marcador de pie de página 4">
            <a:extLst>
              <a:ext uri="{FF2B5EF4-FFF2-40B4-BE49-F238E27FC236}">
                <a16:creationId xmlns:a16="http://schemas.microsoft.com/office/drawing/2014/main" id="{CC14C0D7-3FD0-445E-A922-C2AD77124E6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09B61CF-5481-47FB-A36F-F80F1B28CCCB}"/>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570615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A6E589C-FB7C-47EA-88BC-62DC4719ABBD}"/>
              </a:ext>
            </a:extLst>
          </p:cNvPr>
          <p:cNvSpPr>
            <a:spLocks noGrp="1"/>
          </p:cNvSpPr>
          <p:nvPr>
            <p:ph type="title" orient="vert"/>
          </p:nvPr>
        </p:nvSpPr>
        <p:spPr>
          <a:xfrm>
            <a:off x="8724899"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E4D7DD29-0E2D-4190-B805-232A98885BFF}"/>
              </a:ext>
            </a:extLst>
          </p:cNvPr>
          <p:cNvSpPr>
            <a:spLocks noGrp="1"/>
          </p:cNvSpPr>
          <p:nvPr>
            <p:ph type="body" orient="vert" idx="1"/>
          </p:nvPr>
        </p:nvSpPr>
        <p:spPr>
          <a:xfrm>
            <a:off x="838199"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374D11D-5B99-4B4B-B13C-4E7876C44689}"/>
              </a:ext>
            </a:extLst>
          </p:cNvPr>
          <p:cNvSpPr>
            <a:spLocks noGrp="1"/>
          </p:cNvSpPr>
          <p:nvPr>
            <p:ph type="dt" sz="half" idx="10"/>
          </p:nvPr>
        </p:nvSpPr>
        <p:spPr/>
        <p:txBody>
          <a:bodyPr/>
          <a:lstStyle/>
          <a:p>
            <a:fld id="{8D39E312-5004-46CA-AC92-27AC69B09F07}" type="datetimeFigureOut">
              <a:rPr lang="es-MX" smtClean="0"/>
              <a:t>03/10/2024</a:t>
            </a:fld>
            <a:endParaRPr lang="es-MX"/>
          </a:p>
        </p:txBody>
      </p:sp>
      <p:sp>
        <p:nvSpPr>
          <p:cNvPr id="5" name="Marcador de pie de página 4">
            <a:extLst>
              <a:ext uri="{FF2B5EF4-FFF2-40B4-BE49-F238E27FC236}">
                <a16:creationId xmlns:a16="http://schemas.microsoft.com/office/drawing/2014/main" id="{B42D2111-0DC4-4A7B-B00D-B7B4B046A60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C79D5A8-00FE-4C0F-BFC6-ECC6D22A9AB7}"/>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1214812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6DEF8F-DBBB-4FE7-B79F-945C50051C3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146D1265-0765-41E4-90EF-5912A6F8C6DB}"/>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8110753-166A-44EF-BC13-89959ACBEA8A}"/>
              </a:ext>
            </a:extLst>
          </p:cNvPr>
          <p:cNvSpPr>
            <a:spLocks noGrp="1"/>
          </p:cNvSpPr>
          <p:nvPr>
            <p:ph type="dt" sz="half" idx="10"/>
          </p:nvPr>
        </p:nvSpPr>
        <p:spPr/>
        <p:txBody>
          <a:bodyPr/>
          <a:lstStyle/>
          <a:p>
            <a:fld id="{8D39E312-5004-46CA-AC92-27AC69B09F07}" type="datetimeFigureOut">
              <a:rPr lang="es-MX" smtClean="0"/>
              <a:t>03/10/2024</a:t>
            </a:fld>
            <a:endParaRPr lang="es-MX"/>
          </a:p>
        </p:txBody>
      </p:sp>
      <p:sp>
        <p:nvSpPr>
          <p:cNvPr id="5" name="Marcador de pie de página 4">
            <a:extLst>
              <a:ext uri="{FF2B5EF4-FFF2-40B4-BE49-F238E27FC236}">
                <a16:creationId xmlns:a16="http://schemas.microsoft.com/office/drawing/2014/main" id="{3A124FF2-7D83-4409-8D16-23C32CC0647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535AEE6-6956-4DFB-8EDA-37E3A1C72825}"/>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827994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3881B9-4F38-4940-AD8E-2140CD7756DB}"/>
              </a:ext>
            </a:extLst>
          </p:cNvPr>
          <p:cNvSpPr>
            <a:spLocks noGrp="1"/>
          </p:cNvSpPr>
          <p:nvPr>
            <p:ph type="title"/>
          </p:nvPr>
        </p:nvSpPr>
        <p:spPr>
          <a:xfrm>
            <a:off x="831852"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BFA4A15-8F60-4B51-9E27-5873F1305F4E}"/>
              </a:ext>
            </a:extLst>
          </p:cNvPr>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1">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CE303EDE-0137-4B42-9934-0D240BAB0C8B}"/>
              </a:ext>
            </a:extLst>
          </p:cNvPr>
          <p:cNvSpPr>
            <a:spLocks noGrp="1"/>
          </p:cNvSpPr>
          <p:nvPr>
            <p:ph type="dt" sz="half" idx="10"/>
          </p:nvPr>
        </p:nvSpPr>
        <p:spPr/>
        <p:txBody>
          <a:bodyPr/>
          <a:lstStyle/>
          <a:p>
            <a:fld id="{8D39E312-5004-46CA-AC92-27AC69B09F07}" type="datetimeFigureOut">
              <a:rPr lang="es-MX" smtClean="0"/>
              <a:t>03/10/2024</a:t>
            </a:fld>
            <a:endParaRPr lang="es-MX"/>
          </a:p>
        </p:txBody>
      </p:sp>
      <p:sp>
        <p:nvSpPr>
          <p:cNvPr id="5" name="Marcador de pie de página 4">
            <a:extLst>
              <a:ext uri="{FF2B5EF4-FFF2-40B4-BE49-F238E27FC236}">
                <a16:creationId xmlns:a16="http://schemas.microsoft.com/office/drawing/2014/main" id="{5C1B3F56-42FC-47C6-9EF7-87B614599A3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8BA5923-D68D-45A2-B76A-6A26A105E8CF}"/>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4267760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16276D-67C0-407B-9BDB-B9A81DF8AAC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3B695A0-511E-4ED4-9067-4244E688D429}"/>
              </a:ext>
            </a:extLst>
          </p:cNvPr>
          <p:cNvSpPr>
            <a:spLocks noGrp="1"/>
          </p:cNvSpPr>
          <p:nvPr>
            <p:ph sz="half" idx="1"/>
          </p:nvPr>
        </p:nvSpPr>
        <p:spPr>
          <a:xfrm>
            <a:off x="838201"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FC837622-21D6-4C93-828E-A45F88E0E8E7}"/>
              </a:ext>
            </a:extLst>
          </p:cNvPr>
          <p:cNvSpPr>
            <a:spLocks noGrp="1"/>
          </p:cNvSpPr>
          <p:nvPr>
            <p:ph sz="half" idx="2"/>
          </p:nvPr>
        </p:nvSpPr>
        <p:spPr>
          <a:xfrm>
            <a:off x="6172201"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37716768-95DF-49EF-BBF5-931EC3F6918F}"/>
              </a:ext>
            </a:extLst>
          </p:cNvPr>
          <p:cNvSpPr>
            <a:spLocks noGrp="1"/>
          </p:cNvSpPr>
          <p:nvPr>
            <p:ph type="dt" sz="half" idx="10"/>
          </p:nvPr>
        </p:nvSpPr>
        <p:spPr/>
        <p:txBody>
          <a:bodyPr/>
          <a:lstStyle/>
          <a:p>
            <a:fld id="{8D39E312-5004-46CA-AC92-27AC69B09F07}" type="datetimeFigureOut">
              <a:rPr lang="es-MX" smtClean="0"/>
              <a:t>03/10/2024</a:t>
            </a:fld>
            <a:endParaRPr lang="es-MX"/>
          </a:p>
        </p:txBody>
      </p:sp>
      <p:sp>
        <p:nvSpPr>
          <p:cNvPr id="6" name="Marcador de pie de página 5">
            <a:extLst>
              <a:ext uri="{FF2B5EF4-FFF2-40B4-BE49-F238E27FC236}">
                <a16:creationId xmlns:a16="http://schemas.microsoft.com/office/drawing/2014/main" id="{8AD4F277-8116-407B-98A7-FC2EE45CC13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E852A0B-D5BB-4F81-8C49-C1B088FFA594}"/>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1772868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706FF0-3A31-44E2-953B-0BA7A5F9B17E}"/>
              </a:ext>
            </a:extLst>
          </p:cNvPr>
          <p:cNvSpPr>
            <a:spLocks noGrp="1"/>
          </p:cNvSpPr>
          <p:nvPr>
            <p:ph type="title"/>
          </p:nvPr>
        </p:nvSpPr>
        <p:spPr>
          <a:xfrm>
            <a:off x="839789"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F69334E-D6FE-463E-B968-0A319E2E0FD7}"/>
              </a:ext>
            </a:extLst>
          </p:cNvPr>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6923F67D-454D-4ED4-B945-11126A6334D6}"/>
              </a:ext>
            </a:extLst>
          </p:cNvPr>
          <p:cNvSpPr>
            <a:spLocks noGrp="1"/>
          </p:cNvSpPr>
          <p:nvPr>
            <p:ph sz="half" idx="2"/>
          </p:nvPr>
        </p:nvSpPr>
        <p:spPr>
          <a:xfrm>
            <a:off x="839789" y="2505076"/>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616655F8-6B87-4E3F-945C-1D53D8F069E9}"/>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55D39EA1-86D9-4D99-9C00-921A3084200C}"/>
              </a:ext>
            </a:extLst>
          </p:cNvPr>
          <p:cNvSpPr>
            <a:spLocks noGrp="1"/>
          </p:cNvSpPr>
          <p:nvPr>
            <p:ph sz="quarter" idx="4"/>
          </p:nvPr>
        </p:nvSpPr>
        <p:spPr>
          <a:xfrm>
            <a:off x="6172202" y="2505076"/>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2C43895A-CDE1-42FC-BA54-5DB6D66907A4}"/>
              </a:ext>
            </a:extLst>
          </p:cNvPr>
          <p:cNvSpPr>
            <a:spLocks noGrp="1"/>
          </p:cNvSpPr>
          <p:nvPr>
            <p:ph type="dt" sz="half" idx="10"/>
          </p:nvPr>
        </p:nvSpPr>
        <p:spPr/>
        <p:txBody>
          <a:bodyPr/>
          <a:lstStyle/>
          <a:p>
            <a:fld id="{8D39E312-5004-46CA-AC92-27AC69B09F07}" type="datetimeFigureOut">
              <a:rPr lang="es-MX" smtClean="0"/>
              <a:t>03/10/2024</a:t>
            </a:fld>
            <a:endParaRPr lang="es-MX"/>
          </a:p>
        </p:txBody>
      </p:sp>
      <p:sp>
        <p:nvSpPr>
          <p:cNvPr id="8" name="Marcador de pie de página 7">
            <a:extLst>
              <a:ext uri="{FF2B5EF4-FFF2-40B4-BE49-F238E27FC236}">
                <a16:creationId xmlns:a16="http://schemas.microsoft.com/office/drawing/2014/main" id="{A69D43CD-6200-43BD-85BC-0208F09AAEB8}"/>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BE8F0DBF-C22A-4E31-9D88-9766559D685B}"/>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213043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B4CAD1-B4EF-48D2-B673-90252C0E8E5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AD9A5B10-FD87-4919-B542-0BBFBEBD07C2}"/>
              </a:ext>
            </a:extLst>
          </p:cNvPr>
          <p:cNvSpPr>
            <a:spLocks noGrp="1"/>
          </p:cNvSpPr>
          <p:nvPr>
            <p:ph type="dt" sz="half" idx="10"/>
          </p:nvPr>
        </p:nvSpPr>
        <p:spPr/>
        <p:txBody>
          <a:bodyPr/>
          <a:lstStyle/>
          <a:p>
            <a:fld id="{8D39E312-5004-46CA-AC92-27AC69B09F07}" type="datetimeFigureOut">
              <a:rPr lang="es-MX" smtClean="0"/>
              <a:t>03/10/2024</a:t>
            </a:fld>
            <a:endParaRPr lang="es-MX"/>
          </a:p>
        </p:txBody>
      </p:sp>
      <p:sp>
        <p:nvSpPr>
          <p:cNvPr id="4" name="Marcador de pie de página 3">
            <a:extLst>
              <a:ext uri="{FF2B5EF4-FFF2-40B4-BE49-F238E27FC236}">
                <a16:creationId xmlns:a16="http://schemas.microsoft.com/office/drawing/2014/main" id="{B963A07E-4265-4F16-86DD-1B6A4BD57867}"/>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CCDEFE82-EA9C-4E94-A092-902E012F6CDB}"/>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22526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3348599-06DF-4936-8574-0BD075A8470B}"/>
              </a:ext>
            </a:extLst>
          </p:cNvPr>
          <p:cNvSpPr>
            <a:spLocks noGrp="1"/>
          </p:cNvSpPr>
          <p:nvPr>
            <p:ph type="dt" sz="half" idx="10"/>
          </p:nvPr>
        </p:nvSpPr>
        <p:spPr/>
        <p:txBody>
          <a:bodyPr/>
          <a:lstStyle/>
          <a:p>
            <a:fld id="{8D39E312-5004-46CA-AC92-27AC69B09F07}" type="datetimeFigureOut">
              <a:rPr lang="es-MX" smtClean="0"/>
              <a:t>03/10/2024</a:t>
            </a:fld>
            <a:endParaRPr lang="es-MX"/>
          </a:p>
        </p:txBody>
      </p:sp>
      <p:sp>
        <p:nvSpPr>
          <p:cNvPr id="3" name="Marcador de pie de página 2">
            <a:extLst>
              <a:ext uri="{FF2B5EF4-FFF2-40B4-BE49-F238E27FC236}">
                <a16:creationId xmlns:a16="http://schemas.microsoft.com/office/drawing/2014/main" id="{D1208268-3A07-4DA2-AE27-6F96E01BE90B}"/>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8827FD81-A5C0-4F23-986C-1BCF90BB4282}"/>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4156526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0AC5BE-06A0-441D-9F94-8876B6B76F93}"/>
              </a:ext>
            </a:extLst>
          </p:cNvPr>
          <p:cNvSpPr>
            <a:spLocks noGrp="1"/>
          </p:cNvSpPr>
          <p:nvPr>
            <p:ph type="title"/>
          </p:nvPr>
        </p:nvSpPr>
        <p:spPr>
          <a:xfrm>
            <a:off x="839790" y="457200"/>
            <a:ext cx="3932236"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F87F4D7-D2D3-46B2-98E4-47902AC5C6D1}"/>
              </a:ext>
            </a:extLst>
          </p:cNvPr>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F81293F4-E986-445E-BE9D-FD290257CD0B}"/>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s-ES"/>
              <a:t>Editar los estilos de texto del patrón</a:t>
            </a:r>
          </a:p>
        </p:txBody>
      </p:sp>
      <p:sp>
        <p:nvSpPr>
          <p:cNvPr id="5" name="Marcador de fecha 4">
            <a:extLst>
              <a:ext uri="{FF2B5EF4-FFF2-40B4-BE49-F238E27FC236}">
                <a16:creationId xmlns:a16="http://schemas.microsoft.com/office/drawing/2014/main" id="{E3BF7854-4E05-4F13-8DFB-1C7CD0541BCF}"/>
              </a:ext>
            </a:extLst>
          </p:cNvPr>
          <p:cNvSpPr>
            <a:spLocks noGrp="1"/>
          </p:cNvSpPr>
          <p:nvPr>
            <p:ph type="dt" sz="half" idx="10"/>
          </p:nvPr>
        </p:nvSpPr>
        <p:spPr/>
        <p:txBody>
          <a:bodyPr/>
          <a:lstStyle/>
          <a:p>
            <a:fld id="{8D39E312-5004-46CA-AC92-27AC69B09F07}" type="datetimeFigureOut">
              <a:rPr lang="es-MX" smtClean="0"/>
              <a:t>03/10/2024</a:t>
            </a:fld>
            <a:endParaRPr lang="es-MX"/>
          </a:p>
        </p:txBody>
      </p:sp>
      <p:sp>
        <p:nvSpPr>
          <p:cNvPr id="6" name="Marcador de pie de página 5">
            <a:extLst>
              <a:ext uri="{FF2B5EF4-FFF2-40B4-BE49-F238E27FC236}">
                <a16:creationId xmlns:a16="http://schemas.microsoft.com/office/drawing/2014/main" id="{DBAF9208-2BC0-4A49-AD60-B718C79F95F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D686FAC-944F-4C4F-9F3D-FD982BCE6389}"/>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4060494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7AD400-B67D-4F43-8571-0D1D6E54F012}"/>
              </a:ext>
            </a:extLst>
          </p:cNvPr>
          <p:cNvSpPr>
            <a:spLocks noGrp="1"/>
          </p:cNvSpPr>
          <p:nvPr>
            <p:ph type="title"/>
          </p:nvPr>
        </p:nvSpPr>
        <p:spPr>
          <a:xfrm>
            <a:off x="839790" y="457200"/>
            <a:ext cx="3932236"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79B024E5-80CB-4DD4-BCD6-C7174B2740F7}"/>
              </a:ext>
            </a:extLst>
          </p:cNvPr>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s-MX"/>
          </a:p>
        </p:txBody>
      </p:sp>
      <p:sp>
        <p:nvSpPr>
          <p:cNvPr id="4" name="Marcador de texto 3">
            <a:extLst>
              <a:ext uri="{FF2B5EF4-FFF2-40B4-BE49-F238E27FC236}">
                <a16:creationId xmlns:a16="http://schemas.microsoft.com/office/drawing/2014/main" id="{7580D4E7-A872-48F8-917A-DA0BFFE7F7F1}"/>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s-ES"/>
              <a:t>Editar los estilos de texto del patrón</a:t>
            </a:r>
          </a:p>
        </p:txBody>
      </p:sp>
      <p:sp>
        <p:nvSpPr>
          <p:cNvPr id="5" name="Marcador de fecha 4">
            <a:extLst>
              <a:ext uri="{FF2B5EF4-FFF2-40B4-BE49-F238E27FC236}">
                <a16:creationId xmlns:a16="http://schemas.microsoft.com/office/drawing/2014/main" id="{732FE5CD-DC1C-429D-A70F-FE3C440F37B2}"/>
              </a:ext>
            </a:extLst>
          </p:cNvPr>
          <p:cNvSpPr>
            <a:spLocks noGrp="1"/>
          </p:cNvSpPr>
          <p:nvPr>
            <p:ph type="dt" sz="half" idx="10"/>
          </p:nvPr>
        </p:nvSpPr>
        <p:spPr/>
        <p:txBody>
          <a:bodyPr/>
          <a:lstStyle/>
          <a:p>
            <a:fld id="{8D39E312-5004-46CA-AC92-27AC69B09F07}" type="datetimeFigureOut">
              <a:rPr lang="es-MX" smtClean="0"/>
              <a:t>03/10/2024</a:t>
            </a:fld>
            <a:endParaRPr lang="es-MX"/>
          </a:p>
        </p:txBody>
      </p:sp>
      <p:sp>
        <p:nvSpPr>
          <p:cNvPr id="6" name="Marcador de pie de página 5">
            <a:extLst>
              <a:ext uri="{FF2B5EF4-FFF2-40B4-BE49-F238E27FC236}">
                <a16:creationId xmlns:a16="http://schemas.microsoft.com/office/drawing/2014/main" id="{A28AC598-3DA1-47E7-92D9-171F68BF894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614114E-FE24-4508-BC1D-C94064FE52B1}"/>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3764621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1B41B33-72DE-4308-B997-BD7673879343}"/>
              </a:ext>
            </a:extLst>
          </p:cNvPr>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3FA6C6B7-4171-43CC-AB73-D955BC583AD9}"/>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8C08890-C193-46A4-AAD1-5BCF29057968}"/>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39E312-5004-46CA-AC92-27AC69B09F07}" type="datetimeFigureOut">
              <a:rPr lang="es-MX" smtClean="0"/>
              <a:t>03/10/2024</a:t>
            </a:fld>
            <a:endParaRPr lang="es-MX"/>
          </a:p>
        </p:txBody>
      </p:sp>
      <p:sp>
        <p:nvSpPr>
          <p:cNvPr id="5" name="Marcador de pie de página 4">
            <a:extLst>
              <a:ext uri="{FF2B5EF4-FFF2-40B4-BE49-F238E27FC236}">
                <a16:creationId xmlns:a16="http://schemas.microsoft.com/office/drawing/2014/main" id="{508D982D-D3CB-473A-8268-83199769F77D}"/>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2590B154-F755-4D0E-AF2B-115D617DFABD}"/>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EAAF33-739D-49FC-9E0F-7C803E03C013}" type="slidenum">
              <a:rPr lang="es-MX" smtClean="0"/>
              <a:t>‹Nº›</a:t>
            </a:fld>
            <a:endParaRPr lang="es-MX"/>
          </a:p>
        </p:txBody>
      </p:sp>
    </p:spTree>
    <p:extLst>
      <p:ext uri="{BB962C8B-B14F-4D97-AF65-F5344CB8AC3E}">
        <p14:creationId xmlns:p14="http://schemas.microsoft.com/office/powerpoint/2010/main" val="3413546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s-MX"/>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2333BC5C-69BA-4578-B0B7-D0C6461FF654}"/>
              </a:ext>
            </a:extLst>
          </p:cNvPr>
          <p:cNvGrpSpPr/>
          <p:nvPr/>
        </p:nvGrpSpPr>
        <p:grpSpPr>
          <a:xfrm>
            <a:off x="607220" y="4114799"/>
            <a:ext cx="6321425" cy="2342116"/>
            <a:chOff x="607220" y="4114799"/>
            <a:chExt cx="6321425" cy="2342116"/>
          </a:xfrm>
        </p:grpSpPr>
        <p:sp>
          <p:nvSpPr>
            <p:cNvPr id="4" name="CuadroTexto 3">
              <a:extLst>
                <a:ext uri="{FF2B5EF4-FFF2-40B4-BE49-F238E27FC236}">
                  <a16:creationId xmlns:a16="http://schemas.microsoft.com/office/drawing/2014/main" id="{553B572A-F001-4F7A-B936-8568C88DE4A6}"/>
                </a:ext>
              </a:extLst>
            </p:cNvPr>
            <p:cNvSpPr txBox="1"/>
            <p:nvPr/>
          </p:nvSpPr>
          <p:spPr>
            <a:xfrm>
              <a:off x="821906" y="4501027"/>
              <a:ext cx="5837275" cy="1200329"/>
            </a:xfrm>
            <a:prstGeom prst="rect">
              <a:avLst/>
            </a:prstGeom>
            <a:noFill/>
          </p:spPr>
          <p:txBody>
            <a:bodyPr wrap="square" rtlCol="0">
              <a:spAutoFit/>
            </a:bodyPr>
            <a:lstStyle/>
            <a:p>
              <a:pPr algn="ctr" defTabSz="914411"/>
              <a:r>
                <a:rPr lang="es-MX" sz="3600" dirty="0">
                  <a:solidFill>
                    <a:prstClr val="white"/>
                  </a:solidFill>
                </a:rPr>
                <a:t>LISTADO DE SERVIDORES PÚBLICOS</a:t>
              </a:r>
            </a:p>
          </p:txBody>
        </p:sp>
        <p:sp>
          <p:nvSpPr>
            <p:cNvPr id="5" name="CuadroTexto 4">
              <a:extLst>
                <a:ext uri="{FF2B5EF4-FFF2-40B4-BE49-F238E27FC236}">
                  <a16:creationId xmlns:a16="http://schemas.microsoft.com/office/drawing/2014/main" id="{46D6BA79-1C85-4653-87D5-811FE6A623BF}"/>
                </a:ext>
              </a:extLst>
            </p:cNvPr>
            <p:cNvSpPr txBox="1"/>
            <p:nvPr/>
          </p:nvSpPr>
          <p:spPr>
            <a:xfrm>
              <a:off x="849690" y="5625918"/>
              <a:ext cx="5837275" cy="830997"/>
            </a:xfrm>
            <a:prstGeom prst="rect">
              <a:avLst/>
            </a:prstGeom>
            <a:noFill/>
          </p:spPr>
          <p:txBody>
            <a:bodyPr wrap="square" rtlCol="0">
              <a:spAutoFit/>
            </a:bodyPr>
            <a:lstStyle/>
            <a:p>
              <a:pPr algn="ctr" defTabSz="914411"/>
              <a:r>
                <a:rPr lang="es-MX" sz="4800" dirty="0">
                  <a:solidFill>
                    <a:prstClr val="white"/>
                  </a:solidFill>
                </a:rPr>
                <a:t>SANCIONADOS</a:t>
              </a:r>
            </a:p>
          </p:txBody>
        </p:sp>
        <p:cxnSp>
          <p:nvCxnSpPr>
            <p:cNvPr id="8" name="Conector recto 7">
              <a:extLst>
                <a:ext uri="{FF2B5EF4-FFF2-40B4-BE49-F238E27FC236}">
                  <a16:creationId xmlns:a16="http://schemas.microsoft.com/office/drawing/2014/main" id="{D1BD048C-B31D-4232-8C8D-A6D2735E1E29}"/>
                </a:ext>
              </a:extLst>
            </p:cNvPr>
            <p:cNvCxnSpPr>
              <a:cxnSpLocks/>
            </p:cNvCxnSpPr>
            <p:nvPr/>
          </p:nvCxnSpPr>
          <p:spPr>
            <a:xfrm>
              <a:off x="607220" y="4133850"/>
              <a:ext cx="2878932"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961F3F37-28FF-425C-BCA4-32FFF5158E6A}"/>
                </a:ext>
              </a:extLst>
            </p:cNvPr>
            <p:cNvCxnSpPr>
              <a:cxnSpLocks/>
            </p:cNvCxnSpPr>
            <p:nvPr/>
          </p:nvCxnSpPr>
          <p:spPr>
            <a:xfrm>
              <a:off x="607221" y="6087583"/>
              <a:ext cx="1010565"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E7906C2B-D640-4A8D-9E02-FCD02ABE70C8}"/>
                </a:ext>
              </a:extLst>
            </p:cNvPr>
            <p:cNvCxnSpPr>
              <a:cxnSpLocks/>
            </p:cNvCxnSpPr>
            <p:nvPr/>
          </p:nvCxnSpPr>
          <p:spPr>
            <a:xfrm>
              <a:off x="635794" y="4114801"/>
              <a:ext cx="0" cy="1972782"/>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7B6BEA18-9AEF-40EB-B1ED-A6CD5F1DFF97}"/>
                </a:ext>
              </a:extLst>
            </p:cNvPr>
            <p:cNvCxnSpPr>
              <a:cxnSpLocks/>
            </p:cNvCxnSpPr>
            <p:nvPr/>
          </p:nvCxnSpPr>
          <p:spPr>
            <a:xfrm flipH="1">
              <a:off x="4049713" y="4133850"/>
              <a:ext cx="2878932"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Conector recto 11">
              <a:extLst>
                <a:ext uri="{FF2B5EF4-FFF2-40B4-BE49-F238E27FC236}">
                  <a16:creationId xmlns:a16="http://schemas.microsoft.com/office/drawing/2014/main" id="{FB1B24AB-9E51-4697-A4B6-BCBC3EDCB0B2}"/>
                </a:ext>
              </a:extLst>
            </p:cNvPr>
            <p:cNvCxnSpPr>
              <a:cxnSpLocks/>
            </p:cNvCxnSpPr>
            <p:nvPr/>
          </p:nvCxnSpPr>
          <p:spPr>
            <a:xfrm flipH="1">
              <a:off x="5750169" y="6087583"/>
              <a:ext cx="1178475"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id="{45FE9BDE-970B-491A-B221-553C959F4557}"/>
                </a:ext>
              </a:extLst>
            </p:cNvPr>
            <p:cNvCxnSpPr>
              <a:cxnSpLocks/>
            </p:cNvCxnSpPr>
            <p:nvPr/>
          </p:nvCxnSpPr>
          <p:spPr>
            <a:xfrm>
              <a:off x="6900860" y="4114799"/>
              <a:ext cx="0" cy="199787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4" name="Imagen 13">
            <a:extLst>
              <a:ext uri="{FF2B5EF4-FFF2-40B4-BE49-F238E27FC236}">
                <a16:creationId xmlns:a16="http://schemas.microsoft.com/office/drawing/2014/main" id="{A04DCAA8-D10D-4118-B323-111F9FEB69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59311" y="409985"/>
            <a:ext cx="3323054" cy="1141724"/>
          </a:xfrm>
          <a:prstGeom prst="rect">
            <a:avLst/>
          </a:prstGeom>
        </p:spPr>
      </p:pic>
    </p:spTree>
    <p:extLst>
      <p:ext uri="{BB962C8B-B14F-4D97-AF65-F5344CB8AC3E}">
        <p14:creationId xmlns:p14="http://schemas.microsoft.com/office/powerpoint/2010/main" val="361765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260864886"/>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Ma. Teresa De Jesús Hernández López</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a:effectLst/>
                          <a:latin typeface="+mn-lt"/>
                          <a:ea typeface="Calibri" panose="020F0502020204030204" pitchFamily="34" charset="0"/>
                          <a:cs typeface="Times New Roman" panose="02020603050405020304" pitchFamily="18" charset="0"/>
                        </a:rPr>
                        <a:t>Amonestación Pública</a:t>
                      </a:r>
                      <a:endParaRPr lang="es-MX" sz="1400" noProof="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Pedro </a:t>
                      </a:r>
                      <a:r>
                        <a:rPr lang="es-MX" sz="1400" noProof="0" dirty="0" err="1">
                          <a:effectLst/>
                          <a:latin typeface="+mn-lt"/>
                          <a:ea typeface="Calibri" panose="020F0502020204030204" pitchFamily="34" charset="0"/>
                          <a:cs typeface="Times New Roman" panose="02020603050405020304" pitchFamily="18" charset="0"/>
                        </a:rPr>
                        <a:t>Huereca</a:t>
                      </a:r>
                      <a:r>
                        <a:rPr lang="en-US" sz="1400" dirty="0">
                          <a:effectLst/>
                          <a:latin typeface="+mn-lt"/>
                          <a:ea typeface="Calibri" panose="020F0502020204030204" pitchFamily="34" charset="0"/>
                          <a:cs typeface="Times New Roman" panose="02020603050405020304" pitchFamily="18" charset="0"/>
                        </a:rPr>
                        <a:t> Vela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 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2926677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728815317"/>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Juan Salas Del Real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Evelio</a:t>
                      </a:r>
                      <a:r>
                        <a:rPr lang="en-US" sz="1400" dirty="0">
                          <a:effectLst/>
                          <a:latin typeface="+mn-lt"/>
                          <a:ea typeface="Calibri" panose="020F0502020204030204" pitchFamily="34" charset="0"/>
                          <a:cs typeface="Times New Roman" panose="02020603050405020304" pitchFamily="18" charset="0"/>
                        </a:rPr>
                        <a:t> </a:t>
                      </a:r>
                      <a:r>
                        <a:rPr lang="es-MX" sz="1400" noProof="0" dirty="0">
                          <a:effectLst/>
                          <a:latin typeface="+mn-lt"/>
                          <a:ea typeface="Calibri" panose="020F0502020204030204" pitchFamily="34" charset="0"/>
                          <a:cs typeface="Times New Roman" panose="02020603050405020304" pitchFamily="18" charset="0"/>
                        </a:rPr>
                        <a:t>Fabela</a:t>
                      </a:r>
                      <a:r>
                        <a:rPr lang="en-US" sz="1400" dirty="0">
                          <a:effectLst/>
                          <a:latin typeface="+mn-lt"/>
                          <a:ea typeface="Calibri" panose="020F0502020204030204" pitchFamily="34" charset="0"/>
                          <a:cs typeface="Times New Roman" panose="02020603050405020304" pitchFamily="18" charset="0"/>
                        </a:rPr>
                        <a:t> Hern</a:t>
                      </a:r>
                      <a:r>
                        <a:rPr lang="es-MX" sz="1400" dirty="0">
                          <a:effectLst/>
                          <a:latin typeface="+mn-lt"/>
                          <a:ea typeface="Calibri" panose="020F0502020204030204" pitchFamily="34" charset="0"/>
                          <a:cs typeface="Times New Roman" panose="02020603050405020304" pitchFamily="18" charset="0"/>
                        </a:rPr>
                        <a:t>á</a:t>
                      </a:r>
                      <a:r>
                        <a:rPr lang="es-MX" sz="1400" noProof="0" dirty="0" err="1">
                          <a:effectLst/>
                          <a:latin typeface="+mn-lt"/>
                          <a:ea typeface="Calibri" panose="020F0502020204030204" pitchFamily="34" charset="0"/>
                          <a:cs typeface="Times New Roman" panose="02020603050405020304" pitchFamily="18" charset="0"/>
                        </a:rPr>
                        <a:t>ndez</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a:t>
                      </a:r>
                    </a:p>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3238410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487311257"/>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Claribel Fern</a:t>
                      </a:r>
                      <a:r>
                        <a:rPr lang="es-MX" sz="1400" dirty="0">
                          <a:effectLst/>
                          <a:latin typeface="+mn-lt"/>
                          <a:ea typeface="Calibri" panose="020F0502020204030204" pitchFamily="34" charset="0"/>
                          <a:cs typeface="Times New Roman" panose="02020603050405020304" pitchFamily="18" charset="0"/>
                        </a:rPr>
                        <a:t>á</a:t>
                      </a:r>
                      <a:r>
                        <a:rPr lang="es-MX" sz="1400" noProof="0" dirty="0" err="1">
                          <a:effectLst/>
                          <a:latin typeface="+mn-lt"/>
                          <a:ea typeface="Calibri" panose="020F0502020204030204" pitchFamily="34" charset="0"/>
                          <a:cs typeface="Times New Roman" panose="02020603050405020304" pitchFamily="18" charset="0"/>
                        </a:rPr>
                        <a:t>ndez</a:t>
                      </a:r>
                      <a:r>
                        <a:rPr lang="en-US" sz="1400" dirty="0">
                          <a:effectLst/>
                          <a:latin typeface="+mn-lt"/>
                          <a:ea typeface="Calibri" panose="020F0502020204030204" pitchFamily="34" charset="0"/>
                          <a:cs typeface="Times New Roman" panose="02020603050405020304" pitchFamily="18" charset="0"/>
                        </a:rPr>
                        <a:t> Rocha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María Antonia Ibarra Navarro</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endParaRPr lang="es-MX" sz="1400" dirty="0">
                        <a:effectLst/>
                        <a:latin typeface="+mn-lt"/>
                        <a:ea typeface="Calibri" panose="020F0502020204030204" pitchFamily="34" charset="0"/>
                        <a:cs typeface="Times New Roman" panose="02020603050405020304" pitchFamily="18" charset="0"/>
                      </a:endParaRPr>
                    </a:p>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369668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557905015"/>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Olga Isabel Lira Montiel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Clara Acosta Peña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4246931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4259242130"/>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Ma Del Carmen </a:t>
                      </a:r>
                      <a:r>
                        <a:rPr lang="es-MX" sz="1400" dirty="0" err="1">
                          <a:effectLst/>
                          <a:latin typeface="+mn-lt"/>
                          <a:ea typeface="Calibri" panose="020F0502020204030204" pitchFamily="34" charset="0"/>
                          <a:cs typeface="Times New Roman" panose="02020603050405020304" pitchFamily="18" charset="0"/>
                        </a:rPr>
                        <a:t>Oranday</a:t>
                      </a:r>
                      <a:r>
                        <a:rPr lang="es-MX" sz="1400" dirty="0">
                          <a:effectLst/>
                          <a:latin typeface="+mn-lt"/>
                          <a:ea typeface="Calibri" panose="020F0502020204030204" pitchFamily="34" charset="0"/>
                          <a:cs typeface="Times New Roman" panose="02020603050405020304" pitchFamily="18" charset="0"/>
                        </a:rPr>
                        <a:t> Aguirre</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err="1">
                          <a:effectLst/>
                          <a:latin typeface="+mn-lt"/>
                          <a:ea typeface="Calibri" panose="020F0502020204030204" pitchFamily="34" charset="0"/>
                          <a:cs typeface="Times New Roman" panose="02020603050405020304" pitchFamily="18" charset="0"/>
                        </a:rPr>
                        <a:t>Jes</a:t>
                      </a:r>
                      <a:r>
                        <a:rPr lang="es-MX" sz="1400" dirty="0">
                          <a:effectLst/>
                          <a:latin typeface="+mn-lt"/>
                          <a:ea typeface="Calibri" panose="020F0502020204030204" pitchFamily="34" charset="0"/>
                          <a:cs typeface="Times New Roman" panose="02020603050405020304" pitchFamily="18" charset="0"/>
                        </a:rPr>
                        <a:t>ú</a:t>
                      </a:r>
                      <a:r>
                        <a:rPr lang="en-US" sz="1400" dirty="0">
                          <a:effectLst/>
                          <a:latin typeface="+mn-lt"/>
                          <a:ea typeface="Calibri" panose="020F0502020204030204" pitchFamily="34" charset="0"/>
                          <a:cs typeface="Times New Roman" panose="02020603050405020304" pitchFamily="18" charset="0"/>
                        </a:rPr>
                        <a:t>s Pedro Pérez Muñoz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1529047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028375537"/>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Pamela Lizbeth Elizondo Vazquez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Rosa Estela </a:t>
                      </a:r>
                      <a:r>
                        <a:rPr lang="es-MX" sz="1400" noProof="0" dirty="0">
                          <a:effectLst/>
                          <a:latin typeface="+mn-lt"/>
                          <a:ea typeface="Calibri" panose="020F0502020204030204" pitchFamily="34" charset="0"/>
                          <a:cs typeface="Times New Roman" panose="02020603050405020304" pitchFamily="18" charset="0"/>
                        </a:rPr>
                        <a:t>Santivañez</a:t>
                      </a:r>
                      <a:r>
                        <a:rPr lang="en-US" sz="1400" dirty="0">
                          <a:effectLst/>
                          <a:latin typeface="+mn-lt"/>
                          <a:ea typeface="Calibri" panose="020F0502020204030204" pitchFamily="34" charset="0"/>
                          <a:cs typeface="Times New Roman" panose="02020603050405020304" pitchFamily="18" charset="0"/>
                        </a:rPr>
                        <a:t> Perez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3566485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604439682"/>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Juan Francisco </a:t>
                      </a:r>
                      <a:r>
                        <a:rPr lang="es-MX" sz="1400" noProof="0" dirty="0">
                          <a:effectLst/>
                          <a:latin typeface="+mn-lt"/>
                          <a:ea typeface="Calibri" panose="020F0502020204030204" pitchFamily="34" charset="0"/>
                          <a:cs typeface="Times New Roman" panose="02020603050405020304" pitchFamily="18" charset="0"/>
                        </a:rPr>
                        <a:t>González</a:t>
                      </a:r>
                      <a:r>
                        <a:rPr lang="en-US" sz="1400" dirty="0">
                          <a:effectLst/>
                          <a:latin typeface="+mn-lt"/>
                          <a:ea typeface="Calibri" panose="020F0502020204030204" pitchFamily="34" charset="0"/>
                          <a:cs typeface="Times New Roman" panose="02020603050405020304" pitchFamily="18" charset="0"/>
                        </a:rPr>
                        <a:t> Solís</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Yudith</a:t>
                      </a:r>
                      <a:r>
                        <a:rPr lang="en-US" sz="1400" dirty="0">
                          <a:effectLst/>
                          <a:latin typeface="+mn-lt"/>
                          <a:ea typeface="Calibri" panose="020F0502020204030204" pitchFamily="34" charset="0"/>
                          <a:cs typeface="Times New Roman" panose="02020603050405020304" pitchFamily="18" charset="0"/>
                        </a:rPr>
                        <a:t> De Alba Rodríguez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1739192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3816918113"/>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Thelma Yadira Garcia L</a:t>
                      </a:r>
                      <a:r>
                        <a:rPr lang="es-MX" sz="1400" dirty="0" err="1">
                          <a:effectLst/>
                          <a:latin typeface="+mn-lt"/>
                          <a:ea typeface="Calibri" panose="020F0502020204030204" pitchFamily="34" charset="0"/>
                          <a:cs typeface="Times New Roman" panose="02020603050405020304" pitchFamily="18" charset="0"/>
                        </a:rPr>
                        <a:t>ó</a:t>
                      </a:r>
                      <a:r>
                        <a:rPr lang="es-MX" sz="1400" noProof="0" dirty="0">
                          <a:effectLst/>
                          <a:latin typeface="+mn-lt"/>
                          <a:ea typeface="Calibri" panose="020F0502020204030204" pitchFamily="34" charset="0"/>
                          <a:cs typeface="Times New Roman" panose="02020603050405020304" pitchFamily="18" charset="0"/>
                        </a:rPr>
                        <a:t>pez</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Rolando Gomez Ponce</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2826265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819913508"/>
              </p:ext>
            </p:extLst>
          </p:nvPr>
        </p:nvGraphicFramePr>
        <p:xfrm>
          <a:off x="510895" y="1578881"/>
          <a:ext cx="11170210" cy="4204700"/>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Leslie Abigail Polanco García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 Juan Alberto Vel</a:t>
                      </a:r>
                      <a:r>
                        <a:rPr lang="es-MX" sz="1400" dirty="0">
                          <a:effectLst/>
                          <a:latin typeface="+mn-lt"/>
                          <a:ea typeface="Calibri" panose="020F0502020204030204" pitchFamily="34" charset="0"/>
                          <a:cs typeface="Times New Roman" panose="02020603050405020304" pitchFamily="18" charset="0"/>
                        </a:rPr>
                        <a:t>á</a:t>
                      </a:r>
                      <a:r>
                        <a:rPr lang="es-MX" sz="1400" noProof="0" dirty="0" err="1">
                          <a:effectLst/>
                          <a:latin typeface="+mn-lt"/>
                          <a:ea typeface="Calibri" panose="020F0502020204030204" pitchFamily="34" charset="0"/>
                          <a:cs typeface="Times New Roman" panose="02020603050405020304" pitchFamily="18" charset="0"/>
                        </a:rPr>
                        <a:t>zquez</a:t>
                      </a:r>
                      <a:r>
                        <a:rPr lang="en-US" sz="1400" dirty="0">
                          <a:effectLst/>
                          <a:latin typeface="+mn-lt"/>
                          <a:ea typeface="Calibri" panose="020F0502020204030204" pitchFamily="34" charset="0"/>
                          <a:cs typeface="Times New Roman" panose="02020603050405020304" pitchFamily="18" charset="0"/>
                        </a:rPr>
                        <a:t> Esquivel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999005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3001510711"/>
              </p:ext>
            </p:extLst>
          </p:nvPr>
        </p:nvGraphicFramePr>
        <p:xfrm>
          <a:off x="510895" y="1578881"/>
          <a:ext cx="11170210" cy="4737546"/>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Oscar Javier Hern</a:t>
                      </a:r>
                      <a:r>
                        <a:rPr lang="es-MX" sz="1400" noProof="0" dirty="0" err="1">
                          <a:effectLst/>
                          <a:latin typeface="+mn-lt"/>
                          <a:ea typeface="Calibri" panose="020F0502020204030204" pitchFamily="34" charset="0"/>
                          <a:cs typeface="Times New Roman" panose="02020603050405020304" pitchFamily="18" charset="0"/>
                        </a:rPr>
                        <a:t>ández</a:t>
                      </a:r>
                      <a:r>
                        <a:rPr lang="en-US" sz="1400" dirty="0">
                          <a:effectLst/>
                          <a:latin typeface="+mn-lt"/>
                          <a:ea typeface="Calibri" panose="020F0502020204030204" pitchFamily="34" charset="0"/>
                          <a:cs typeface="Times New Roman" panose="02020603050405020304" pitchFamily="18" charset="0"/>
                        </a:rPr>
                        <a:t> Garcia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 Elvia Edith Lira </a:t>
                      </a:r>
                      <a:r>
                        <a:rPr lang="es-MX" sz="1400" noProof="0" dirty="0">
                          <a:effectLst/>
                          <a:latin typeface="+mn-lt"/>
                          <a:ea typeface="Calibri" panose="020F0502020204030204" pitchFamily="34" charset="0"/>
                          <a:cs typeface="Times New Roman" panose="02020603050405020304" pitchFamily="18" charset="0"/>
                        </a:rPr>
                        <a:t>Carreó</a:t>
                      </a:r>
                      <a:r>
                        <a:rPr lang="en-US" sz="1400" dirty="0">
                          <a:effectLst/>
                          <a:latin typeface="+mn-lt"/>
                          <a:ea typeface="Calibri" panose="020F0502020204030204" pitchFamily="34" charset="0"/>
                          <a:cs typeface="Times New Roman" panose="02020603050405020304" pitchFamily="18" charset="0"/>
                        </a:rPr>
                        <a:t>n</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r h="1363354">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Diana Patricia Mijares De La Garza</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2109181267"/>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1604120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216346537"/>
              </p:ext>
            </p:extLst>
          </p:nvPr>
        </p:nvGraphicFramePr>
        <p:xfrm>
          <a:off x="532985" y="1698755"/>
          <a:ext cx="11126029" cy="4907280"/>
        </p:xfrm>
        <a:graphic>
          <a:graphicData uri="http://schemas.openxmlformats.org/drawingml/2006/table">
            <a:tbl>
              <a:tblPr firstRow="1" bandRow="1">
                <a:tableStyleId>{5C22544A-7EE6-4342-B048-85BDC9FD1C3A}</a:tableStyleId>
              </a:tblPr>
              <a:tblGrid>
                <a:gridCol w="1368553">
                  <a:extLst>
                    <a:ext uri="{9D8B030D-6E8A-4147-A177-3AD203B41FA5}">
                      <a16:colId xmlns:a16="http://schemas.microsoft.com/office/drawing/2014/main" val="3815405295"/>
                    </a:ext>
                  </a:extLst>
                </a:gridCol>
                <a:gridCol w="6685871">
                  <a:extLst>
                    <a:ext uri="{9D8B030D-6E8A-4147-A177-3AD203B41FA5}">
                      <a16:colId xmlns:a16="http://schemas.microsoft.com/office/drawing/2014/main" val="1609311639"/>
                    </a:ext>
                  </a:extLst>
                </a:gridCol>
                <a:gridCol w="1590261">
                  <a:extLst>
                    <a:ext uri="{9D8B030D-6E8A-4147-A177-3AD203B41FA5}">
                      <a16:colId xmlns:a16="http://schemas.microsoft.com/office/drawing/2014/main" val="3091896015"/>
                    </a:ext>
                  </a:extLst>
                </a:gridCol>
                <a:gridCol w="1481344">
                  <a:extLst>
                    <a:ext uri="{9D8B030D-6E8A-4147-A177-3AD203B41FA5}">
                      <a16:colId xmlns:a16="http://schemas.microsoft.com/office/drawing/2014/main" val="3243898174"/>
                    </a:ext>
                  </a:extLst>
                </a:gridCol>
              </a:tblGrid>
              <a:tr h="488469">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400" dirty="0"/>
                        <a:t>Flavio Fernando Zúñiga Aguirre</a:t>
                      </a:r>
                    </a:p>
                  </a:txBody>
                  <a:tcPr anchor="ctr">
                    <a:solidFill>
                      <a:schemeClr val="bg2"/>
                    </a:solidFill>
                  </a:tcPr>
                </a:tc>
                <a:tc>
                  <a:txBody>
                    <a:bodyPr/>
                    <a:lstStyle/>
                    <a:p>
                      <a:pPr algn="just"/>
                      <a:r>
                        <a:rPr lang="es-ES" sz="1400" dirty="0"/>
                        <a:t>En atención a denuncia de responsabilidad administrativa en contra del ciudadano Fernando Zúñiga Aguirre, por su flagrante violación al artículo 381, inciso d) del Código Electoral para el Estado de Coahuila de Zaragoza, que regula los requisitos para ser presidente, secretario o consejero de un Comité Municipal Electoral, así como a los principios de certeza, legalidad, imparcialidad que rigen la materia electoral, plasmados en el artículo 52 de la Ley de Responsabilidades de los Servidores Públicos del Estado  de Coahuila de Zaragoza.</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Amonestación Pública</a:t>
                      </a:r>
                    </a:p>
                  </a:txBody>
                  <a:tcPr anchor="ctr">
                    <a:solidFill>
                      <a:schemeClr val="bg2"/>
                    </a:solidFill>
                  </a:tcPr>
                </a:tc>
                <a:extLst>
                  <a:ext uri="{0D108BD9-81ED-4DB2-BD59-A6C34878D82A}">
                    <a16:rowId xmlns:a16="http://schemas.microsoft.com/office/drawing/2014/main" val="687376686"/>
                  </a:ext>
                </a:extLst>
              </a:tr>
              <a:tr h="372922">
                <a:tc>
                  <a:txBody>
                    <a:bodyPr/>
                    <a:lstStyle/>
                    <a:p>
                      <a:pPr algn="ctr"/>
                      <a:r>
                        <a:rPr lang="es-ES" sz="1400" dirty="0"/>
                        <a:t>Jesús Javier Covarrubias Delgado</a:t>
                      </a:r>
                    </a:p>
                  </a:txBody>
                  <a:tcPr anchor="ctr">
                    <a:solidFill>
                      <a:schemeClr val="bg2">
                        <a:lumMod val="90000"/>
                      </a:schemeClr>
                    </a:solidFill>
                  </a:tcPr>
                </a:tc>
                <a:tc>
                  <a:txBody>
                    <a:bodyPr/>
                    <a:lstStyle/>
                    <a:p>
                      <a:pPr algn="just"/>
                      <a:r>
                        <a:rPr lang="es-ES" sz="1400" dirty="0"/>
                        <a:t>En atención a los pliegos de responsabilidades administrativas notificadas a este Instituto por la Auditoría Superior del Estado con motivo de la revisión y fiscalización de la Cuenta Pública correspondiente al ejercicio 2015, derivado de las Auditorías ASE-3130-2016, ASE-3099-2016, ASE-3124-2016 y ASE-3106-2016. Teniendo como resultado un deficiente desempeño en sus funciones, responsabilidades que se resumen en un total de catorce (14) responsabilidades administrativas.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Apercibimiento público</a:t>
                      </a:r>
                    </a:p>
                  </a:txBody>
                  <a:tcPr anchor="ctr">
                    <a:solidFill>
                      <a:schemeClr val="bg2">
                        <a:lumMod val="90000"/>
                      </a:schemeClr>
                    </a:solidFill>
                  </a:tcPr>
                </a:tc>
                <a:extLst>
                  <a:ext uri="{0D108BD9-81ED-4DB2-BD59-A6C34878D82A}">
                    <a16:rowId xmlns:a16="http://schemas.microsoft.com/office/drawing/2014/main" val="894425789"/>
                  </a:ext>
                </a:extLst>
              </a:tr>
              <a:tr h="372922">
                <a:tc>
                  <a:txBody>
                    <a:bodyPr/>
                    <a:lstStyle/>
                    <a:p>
                      <a:pPr algn="ctr"/>
                      <a:r>
                        <a:rPr lang="es-ES" sz="1400" dirty="0"/>
                        <a:t>Laura Nidia Dávila Martínez</a:t>
                      </a:r>
                    </a:p>
                  </a:txBody>
                  <a:tcPr anchor="ctr">
                    <a:solidFill>
                      <a:schemeClr val="bg2"/>
                    </a:solidFill>
                  </a:tcPr>
                </a:tc>
                <a:tc>
                  <a:txBody>
                    <a:bodyPr/>
                    <a:lstStyle/>
                    <a:p>
                      <a:pPr algn="just"/>
                      <a:r>
                        <a:rPr lang="es-ES" sz="1400" dirty="0"/>
                        <a:t>En atención a los pliegos de responsabilidades administrativas notificadas a este Instituto por la Auditoría Superior del Estado con motivo de la revisión y fiscalización de la Cuenta Pública correspondiente al ejercicio 2015, derivado de las Auditorías ASE-3130-2016, ASE-3099-2016, ASE-3124-2016 y ASE-3106-2016. Teniendo como resultado un deficiente desempeño en sus funciones, responsabilidades que se resumen en un total de nueve (09) responsabilidades administrativas.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Apercibimiento público</a:t>
                      </a:r>
                    </a:p>
                  </a:txBody>
                  <a:tcPr anchor="ctr">
                    <a:solidFill>
                      <a:schemeClr val="bg2"/>
                    </a:solidFill>
                  </a:tcPr>
                </a:tc>
                <a:extLst>
                  <a:ext uri="{0D108BD9-81ED-4DB2-BD59-A6C34878D82A}">
                    <a16:rowId xmlns:a16="http://schemas.microsoft.com/office/drawing/2014/main" val="848801890"/>
                  </a:ext>
                </a:extLst>
              </a:tr>
            </a:tbl>
          </a:graphicData>
        </a:graphic>
      </p:graphicFrame>
      <p:sp>
        <p:nvSpPr>
          <p:cNvPr id="8" name="CuadroTexto 7">
            <a:extLst>
              <a:ext uri="{FF2B5EF4-FFF2-40B4-BE49-F238E27FC236}">
                <a16:creationId xmlns:a16="http://schemas.microsoft.com/office/drawing/2014/main" id="{11F698C5-A229-4DE5-ABC3-4CB232CD68AB}"/>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durante el año </a:t>
            </a:r>
            <a:r>
              <a:rPr lang="es-MX" b="1" dirty="0">
                <a:solidFill>
                  <a:srgbClr val="A963A9"/>
                </a:solidFill>
              </a:rPr>
              <a:t>2018</a:t>
            </a:r>
          </a:p>
        </p:txBody>
      </p:sp>
    </p:spTree>
    <p:extLst>
      <p:ext uri="{BB962C8B-B14F-4D97-AF65-F5344CB8AC3E}">
        <p14:creationId xmlns:p14="http://schemas.microsoft.com/office/powerpoint/2010/main" val="3910318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96582606"/>
              </p:ext>
            </p:extLst>
          </p:nvPr>
        </p:nvGraphicFramePr>
        <p:xfrm>
          <a:off x="510895" y="1578881"/>
          <a:ext cx="11170210" cy="201083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 María Luisa Fuentes Guerra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35013703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310469265"/>
              </p:ext>
            </p:extLst>
          </p:nvPr>
        </p:nvGraphicFramePr>
        <p:xfrm>
          <a:off x="510895" y="2188481"/>
          <a:ext cx="11170210" cy="3403936"/>
        </p:xfrm>
        <a:graphic>
          <a:graphicData uri="http://schemas.openxmlformats.org/drawingml/2006/table">
            <a:tbl>
              <a:tblPr firstRow="1" bandRow="1">
                <a:tableStyleId>{5C22544A-7EE6-4342-B048-85BDC9FD1C3A}</a:tableStyleId>
              </a:tblPr>
              <a:tblGrid>
                <a:gridCol w="1808235">
                  <a:extLst>
                    <a:ext uri="{9D8B030D-6E8A-4147-A177-3AD203B41FA5}">
                      <a16:colId xmlns:a16="http://schemas.microsoft.com/office/drawing/2014/main" val="3815405295"/>
                    </a:ext>
                  </a:extLst>
                </a:gridCol>
                <a:gridCol w="3101009">
                  <a:extLst>
                    <a:ext uri="{9D8B030D-6E8A-4147-A177-3AD203B41FA5}">
                      <a16:colId xmlns:a16="http://schemas.microsoft.com/office/drawing/2014/main" val="1609311639"/>
                    </a:ext>
                  </a:extLst>
                </a:gridCol>
                <a:gridCol w="4773740">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874644">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María Guadalupe González Urvina </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955777">
                <a:tc>
                  <a:txBody>
                    <a:bodyPr/>
                    <a:lstStyle/>
                    <a:p>
                      <a:pPr algn="ctr">
                        <a:lnSpc>
                          <a:spcPct val="115000"/>
                        </a:lnSpc>
                        <a:spcAft>
                          <a:spcPts val="0"/>
                        </a:spcAft>
                      </a:pPr>
                      <a:r>
                        <a:rPr lang="es-MX" sz="1600" dirty="0" err="1">
                          <a:effectLst/>
                          <a:latin typeface="+mn-lt"/>
                          <a:ea typeface="Calibri" panose="020F0502020204030204" pitchFamily="34" charset="0"/>
                          <a:cs typeface="Times New Roman" panose="02020603050405020304" pitchFamily="18" charset="0"/>
                        </a:rPr>
                        <a:t>Fasur</a:t>
                      </a:r>
                      <a:r>
                        <a:rPr lang="es-MX" sz="1600" dirty="0">
                          <a:effectLst/>
                          <a:latin typeface="+mn-lt"/>
                          <a:ea typeface="Calibri" panose="020F0502020204030204" pitchFamily="34" charset="0"/>
                          <a:cs typeface="Times New Roman" panose="02020603050405020304" pitchFamily="18" charset="0"/>
                        </a:rPr>
                        <a:t> Hiram Rodríguez Luna</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txBody>
                  <a:tcPr marL="68580" marR="68580" marT="0" marB="0" anchor="ctr">
                    <a:solidFill>
                      <a:schemeClr val="bg2">
                        <a:lumMod val="90000"/>
                      </a:schemeClr>
                    </a:solidFill>
                  </a:tcPr>
                </a:tc>
                <a:extLst>
                  <a:ext uri="{0D108BD9-81ED-4DB2-BD59-A6C34878D82A}">
                    <a16:rowId xmlns:a16="http://schemas.microsoft.com/office/drawing/2014/main" val="223564322"/>
                  </a:ext>
                </a:extLst>
              </a:tr>
              <a:tr h="92603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Mauricio Mantilla Aguirre</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txBody>
                  <a:tcPr marL="68580" marR="68580" marT="0" marB="0" anchor="ctr">
                    <a:solidFill>
                      <a:schemeClr val="bg2">
                        <a:lumMod val="90000"/>
                      </a:schemeClr>
                    </a:solidFill>
                  </a:tcPr>
                </a:tc>
                <a:extLst>
                  <a:ext uri="{0D108BD9-81ED-4DB2-BD59-A6C34878D82A}">
                    <a16:rowId xmlns:a16="http://schemas.microsoft.com/office/drawing/2014/main" val="3242427087"/>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septiembre de 2020</a:t>
            </a:r>
            <a:endParaRPr lang="es-MX" dirty="0"/>
          </a:p>
        </p:txBody>
      </p:sp>
    </p:spTree>
    <p:extLst>
      <p:ext uri="{BB962C8B-B14F-4D97-AF65-F5344CB8AC3E}">
        <p14:creationId xmlns:p14="http://schemas.microsoft.com/office/powerpoint/2010/main" val="2779696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enero, febrero, marzo, abril, mayo, junio, julio, agosto, septiembre, octubre, noviembre y diciembre de 2021,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509112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enero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343466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febrero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49772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marzo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534753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abril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9072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mayo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69942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junio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585095" y="255441"/>
            <a:ext cx="2724616" cy="1226585"/>
            <a:chOff x="7567474" y="994753"/>
            <a:chExt cx="4451289" cy="970189"/>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567474" y="1307650"/>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519085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0" name="Tabla 9">
            <a:extLst>
              <a:ext uri="{FF2B5EF4-FFF2-40B4-BE49-F238E27FC236}">
                <a16:creationId xmlns:a16="http://schemas.microsoft.com/office/drawing/2014/main" id="{69A0361F-6D16-00B1-0BCB-BF1712225EC6}"/>
              </a:ext>
            </a:extLst>
          </p:cNvPr>
          <p:cNvGraphicFramePr>
            <a:graphicFrameLocks noGrp="1"/>
          </p:cNvGraphicFramePr>
          <p:nvPr>
            <p:extLst>
              <p:ext uri="{D42A27DB-BD31-4B8C-83A1-F6EECF244321}">
                <p14:modId xmlns:p14="http://schemas.microsoft.com/office/powerpoint/2010/main" val="1492085893"/>
              </p:ext>
            </p:extLst>
          </p:nvPr>
        </p:nvGraphicFramePr>
        <p:xfrm>
          <a:off x="510895" y="1600200"/>
          <a:ext cx="11170210" cy="5051590"/>
        </p:xfrm>
        <a:graphic>
          <a:graphicData uri="http://schemas.openxmlformats.org/drawingml/2006/table">
            <a:tbl>
              <a:tblPr firstRow="1" bandRow="1">
                <a:tableStyleId>{5C22544A-7EE6-4342-B048-85BDC9FD1C3A}</a:tableStyleId>
              </a:tblPr>
              <a:tblGrid>
                <a:gridCol w="1808235">
                  <a:extLst>
                    <a:ext uri="{9D8B030D-6E8A-4147-A177-3AD203B41FA5}">
                      <a16:colId xmlns:a16="http://schemas.microsoft.com/office/drawing/2014/main" val="649461915"/>
                    </a:ext>
                  </a:extLst>
                </a:gridCol>
                <a:gridCol w="2081420">
                  <a:extLst>
                    <a:ext uri="{9D8B030D-6E8A-4147-A177-3AD203B41FA5}">
                      <a16:colId xmlns:a16="http://schemas.microsoft.com/office/drawing/2014/main" val="203957414"/>
                    </a:ext>
                  </a:extLst>
                </a:gridCol>
                <a:gridCol w="3357563">
                  <a:extLst>
                    <a:ext uri="{9D8B030D-6E8A-4147-A177-3AD203B41FA5}">
                      <a16:colId xmlns:a16="http://schemas.microsoft.com/office/drawing/2014/main" val="2162176112"/>
                    </a:ext>
                  </a:extLst>
                </a:gridCol>
                <a:gridCol w="3922992">
                  <a:extLst>
                    <a:ext uri="{9D8B030D-6E8A-4147-A177-3AD203B41FA5}">
                      <a16:colId xmlns:a16="http://schemas.microsoft.com/office/drawing/2014/main" val="179355289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3261022819"/>
                  </a:ext>
                </a:extLst>
              </a:tr>
              <a:tr h="689154">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María Concepción Cepeda Hernández</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https://ieccloud.iec-sis.org.mx/index.php/s/n7xDAwQpxIUVB8s</a:t>
                      </a:r>
                    </a:p>
                  </a:txBody>
                  <a:tcPr marL="68580" marR="68580" marT="0" marB="0" anchor="ctr">
                    <a:solidFill>
                      <a:schemeClr val="bg2">
                        <a:lumMod val="90000"/>
                      </a:schemeClr>
                    </a:solidFill>
                  </a:tcPr>
                </a:tc>
                <a:extLst>
                  <a:ext uri="{0D108BD9-81ED-4DB2-BD59-A6C34878D82A}">
                    <a16:rowId xmlns:a16="http://schemas.microsoft.com/office/drawing/2014/main" val="814984236"/>
                  </a:ext>
                </a:extLst>
              </a:tr>
              <a:tr h="796066">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Emmanuel Villarreal Flores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https://ieccloud.iec-sis.org.mx/index.php/s/HrQsjbqfLDgJvmQ</a:t>
                      </a:r>
                    </a:p>
                  </a:txBody>
                  <a:tcPr marL="68580" marR="68580" marT="0" marB="0" anchor="ctr">
                    <a:solidFill>
                      <a:schemeClr val="bg2">
                        <a:lumMod val="90000"/>
                      </a:schemeClr>
                    </a:solidFill>
                  </a:tcPr>
                </a:tc>
                <a:extLst>
                  <a:ext uri="{0D108BD9-81ED-4DB2-BD59-A6C34878D82A}">
                    <a16:rowId xmlns:a16="http://schemas.microsoft.com/office/drawing/2014/main" val="3072692291"/>
                  </a:ext>
                </a:extLst>
              </a:tr>
              <a:tr h="720762">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Patricia Guadalupe González Mijares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https://ieccloud.iec-sis.org.mx/index.php/s/3VRJoyewPHFA0IF</a:t>
                      </a:r>
                    </a:p>
                  </a:txBody>
                  <a:tcPr marL="68580" marR="68580" marT="0" marB="0" anchor="ctr">
                    <a:solidFill>
                      <a:schemeClr val="bg2">
                        <a:lumMod val="90000"/>
                      </a:schemeClr>
                    </a:solidFill>
                  </a:tcPr>
                </a:tc>
                <a:extLst>
                  <a:ext uri="{0D108BD9-81ED-4DB2-BD59-A6C34878D82A}">
                    <a16:rowId xmlns:a16="http://schemas.microsoft.com/office/drawing/2014/main" val="1477717612"/>
                  </a:ext>
                </a:extLst>
              </a:tr>
              <a:tr h="446400">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Samuel Ignacio Hernández García</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https://ieccloud.iec-sis.org.mx/index.php/s/RkZ4LHf9R7yXsFb</a:t>
                      </a:r>
                    </a:p>
                  </a:txBody>
                  <a:tcPr marL="68580" marR="68580" marT="0" marB="0" anchor="ctr">
                    <a:solidFill>
                      <a:schemeClr val="bg2">
                        <a:lumMod val="90000"/>
                      </a:schemeClr>
                    </a:solidFill>
                  </a:tcPr>
                </a:tc>
                <a:extLst>
                  <a:ext uri="{0D108BD9-81ED-4DB2-BD59-A6C34878D82A}">
                    <a16:rowId xmlns:a16="http://schemas.microsoft.com/office/drawing/2014/main" val="190963282"/>
                  </a:ext>
                </a:extLst>
              </a:tr>
              <a:tr h="92603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Gabriela del Refugio Martínez Gómez</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https://ieccloud.iec-sis.org.mx/index.php/s/ye1OAp7UewvB7lK</a:t>
                      </a:r>
                    </a:p>
                  </a:txBody>
                  <a:tcPr marL="68580" marR="68580" marT="0" marB="0" anchor="ctr">
                    <a:solidFill>
                      <a:schemeClr val="bg2">
                        <a:lumMod val="90000"/>
                      </a:schemeClr>
                    </a:solidFill>
                  </a:tcPr>
                </a:tc>
                <a:extLst>
                  <a:ext uri="{0D108BD9-81ED-4DB2-BD59-A6C34878D82A}">
                    <a16:rowId xmlns:a16="http://schemas.microsoft.com/office/drawing/2014/main" val="651574216"/>
                  </a:ext>
                </a:extLst>
              </a:tr>
            </a:tbl>
          </a:graphicData>
        </a:graphic>
      </p:graphicFrame>
      <p:sp>
        <p:nvSpPr>
          <p:cNvPr id="16" name="CuadroTexto 15">
            <a:extLst>
              <a:ext uri="{FF2B5EF4-FFF2-40B4-BE49-F238E27FC236}">
                <a16:creationId xmlns:a16="http://schemas.microsoft.com/office/drawing/2014/main" id="{952AE9E9-80EA-92EE-771E-C3C2D43A1DE1}"/>
              </a:ext>
            </a:extLst>
          </p:cNvPr>
          <p:cNvSpPr txBox="1"/>
          <p:nvPr/>
        </p:nvSpPr>
        <p:spPr>
          <a:xfrm>
            <a:off x="4816994" y="758761"/>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julio de 2022</a:t>
            </a:r>
            <a:endParaRPr lang="es-MX" dirty="0"/>
          </a:p>
        </p:txBody>
      </p:sp>
    </p:spTree>
    <p:extLst>
      <p:ext uri="{BB962C8B-B14F-4D97-AF65-F5344CB8AC3E}">
        <p14:creationId xmlns:p14="http://schemas.microsoft.com/office/powerpoint/2010/main" val="3702462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617431059"/>
              </p:ext>
            </p:extLst>
          </p:nvPr>
        </p:nvGraphicFramePr>
        <p:xfrm>
          <a:off x="532985" y="1405092"/>
          <a:ext cx="11126029" cy="5303520"/>
        </p:xfrm>
        <a:graphic>
          <a:graphicData uri="http://schemas.openxmlformats.org/drawingml/2006/table">
            <a:tbl>
              <a:tblPr firstRow="1" bandRow="1">
                <a:tableStyleId>{5C22544A-7EE6-4342-B048-85BDC9FD1C3A}</a:tableStyleId>
              </a:tblPr>
              <a:tblGrid>
                <a:gridCol w="1368553">
                  <a:extLst>
                    <a:ext uri="{9D8B030D-6E8A-4147-A177-3AD203B41FA5}">
                      <a16:colId xmlns:a16="http://schemas.microsoft.com/office/drawing/2014/main" val="3815405295"/>
                    </a:ext>
                  </a:extLst>
                </a:gridCol>
                <a:gridCol w="6685871">
                  <a:extLst>
                    <a:ext uri="{9D8B030D-6E8A-4147-A177-3AD203B41FA5}">
                      <a16:colId xmlns:a16="http://schemas.microsoft.com/office/drawing/2014/main" val="1609311639"/>
                    </a:ext>
                  </a:extLst>
                </a:gridCol>
                <a:gridCol w="1590261">
                  <a:extLst>
                    <a:ext uri="{9D8B030D-6E8A-4147-A177-3AD203B41FA5}">
                      <a16:colId xmlns:a16="http://schemas.microsoft.com/office/drawing/2014/main" val="3091896015"/>
                    </a:ext>
                  </a:extLst>
                </a:gridCol>
                <a:gridCol w="1481344">
                  <a:extLst>
                    <a:ext uri="{9D8B030D-6E8A-4147-A177-3AD203B41FA5}">
                      <a16:colId xmlns:a16="http://schemas.microsoft.com/office/drawing/2014/main" val="3243898174"/>
                    </a:ext>
                  </a:extLst>
                </a:gridCol>
              </a:tblGrid>
              <a:tr h="488469">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400" dirty="0"/>
                        <a:t>María Irma Hernández Gaona</a:t>
                      </a:r>
                    </a:p>
                  </a:txBody>
                  <a:tcPr anchor="ctr">
                    <a:solidFill>
                      <a:schemeClr val="bg2"/>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 Amonestación pública</a:t>
                      </a:r>
                    </a:p>
                  </a:txBody>
                  <a:tcPr anchor="ctr">
                    <a:solidFill>
                      <a:schemeClr val="bg2"/>
                    </a:solidFill>
                  </a:tcPr>
                </a:tc>
                <a:extLst>
                  <a:ext uri="{0D108BD9-81ED-4DB2-BD59-A6C34878D82A}">
                    <a16:rowId xmlns:a16="http://schemas.microsoft.com/office/drawing/2014/main" val="687376686"/>
                  </a:ext>
                </a:extLst>
              </a:tr>
              <a:tr h="372922">
                <a:tc>
                  <a:txBody>
                    <a:bodyPr/>
                    <a:lstStyle/>
                    <a:p>
                      <a:pPr algn="ctr"/>
                      <a:r>
                        <a:rPr lang="es-ES" sz="1400" dirty="0"/>
                        <a:t>Elizabeth Contreras García</a:t>
                      </a:r>
                    </a:p>
                  </a:txBody>
                  <a:tcPr anchor="ctr">
                    <a:solidFill>
                      <a:schemeClr val="bg2">
                        <a:lumMod val="90000"/>
                      </a:schemeClr>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Apercibimiento público</a:t>
                      </a:r>
                    </a:p>
                  </a:txBody>
                  <a:tcPr anchor="ctr">
                    <a:solidFill>
                      <a:schemeClr val="bg2">
                        <a:lumMod val="90000"/>
                      </a:schemeClr>
                    </a:solidFill>
                  </a:tcPr>
                </a:tc>
                <a:extLst>
                  <a:ext uri="{0D108BD9-81ED-4DB2-BD59-A6C34878D82A}">
                    <a16:rowId xmlns:a16="http://schemas.microsoft.com/office/drawing/2014/main" val="894425789"/>
                  </a:ext>
                </a:extLst>
              </a:tr>
              <a:tr h="372922">
                <a:tc>
                  <a:txBody>
                    <a:bodyPr/>
                    <a:lstStyle/>
                    <a:p>
                      <a:pPr algn="ctr"/>
                      <a:r>
                        <a:rPr lang="es-ES" sz="1400" dirty="0"/>
                        <a:t>Gabriela Amaro Ávila</a:t>
                      </a:r>
                    </a:p>
                  </a:txBody>
                  <a:tcPr anchor="ctr">
                    <a:solidFill>
                      <a:schemeClr val="bg2"/>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Apercibimiento público</a:t>
                      </a:r>
                    </a:p>
                  </a:txBody>
                  <a:tcPr anchor="ctr">
                    <a:solidFill>
                      <a:schemeClr val="bg2"/>
                    </a:solidFill>
                  </a:tcPr>
                </a:tc>
                <a:extLst>
                  <a:ext uri="{0D108BD9-81ED-4DB2-BD59-A6C34878D82A}">
                    <a16:rowId xmlns:a16="http://schemas.microsoft.com/office/drawing/2014/main" val="848801890"/>
                  </a:ext>
                </a:extLst>
              </a:tr>
              <a:tr h="372922">
                <a:tc>
                  <a:txBody>
                    <a:bodyPr/>
                    <a:lstStyle/>
                    <a:p>
                      <a:pPr algn="ctr"/>
                      <a:r>
                        <a:rPr lang="es-ES" sz="1400" dirty="0"/>
                        <a:t>Eliezer Eli Martínez Díaz</a:t>
                      </a:r>
                    </a:p>
                  </a:txBody>
                  <a:tcPr anchor="ctr">
                    <a:solidFill>
                      <a:schemeClr val="bg2">
                        <a:lumMod val="90000"/>
                      </a:schemeClr>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Apercibimiento público</a:t>
                      </a:r>
                    </a:p>
                  </a:txBody>
                  <a:tcPr anchor="ctr">
                    <a:solidFill>
                      <a:schemeClr val="bg2">
                        <a:lumMod val="90000"/>
                      </a:schemeClr>
                    </a:solidFill>
                  </a:tcPr>
                </a:tc>
                <a:extLst>
                  <a:ext uri="{0D108BD9-81ED-4DB2-BD59-A6C34878D82A}">
                    <a16:rowId xmlns:a16="http://schemas.microsoft.com/office/drawing/2014/main" val="367201566"/>
                  </a:ext>
                </a:extLst>
              </a:tr>
              <a:tr h="372922">
                <a:tc>
                  <a:txBody>
                    <a:bodyPr/>
                    <a:lstStyle/>
                    <a:p>
                      <a:pPr algn="ctr"/>
                      <a:r>
                        <a:rPr lang="es-ES" sz="1400" dirty="0"/>
                        <a:t>Ángel Eliú Díaz Montoya</a:t>
                      </a:r>
                    </a:p>
                  </a:txBody>
                  <a:tcPr anchor="ctr">
                    <a:solidFill>
                      <a:schemeClr val="bg2"/>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Apercibimiento público</a:t>
                      </a:r>
                    </a:p>
                  </a:txBody>
                  <a:tcPr anchor="ctr">
                    <a:solidFill>
                      <a:schemeClr val="bg2"/>
                    </a:solidFill>
                  </a:tcPr>
                </a:tc>
                <a:extLst>
                  <a:ext uri="{0D108BD9-81ED-4DB2-BD59-A6C34878D82A}">
                    <a16:rowId xmlns:a16="http://schemas.microsoft.com/office/drawing/2014/main" val="1134567340"/>
                  </a:ext>
                </a:extLst>
              </a:tr>
            </a:tbl>
          </a:graphicData>
        </a:graphic>
      </p:graphicFrame>
      <p:sp>
        <p:nvSpPr>
          <p:cNvPr id="8" name="CuadroTexto 7">
            <a:extLst>
              <a:ext uri="{FF2B5EF4-FFF2-40B4-BE49-F238E27FC236}">
                <a16:creationId xmlns:a16="http://schemas.microsoft.com/office/drawing/2014/main" id="{DE7C85C4-CC64-43EF-82C2-9CE2C02F9D30}"/>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durante el año </a:t>
            </a:r>
            <a:r>
              <a:rPr lang="es-MX" b="1" dirty="0">
                <a:solidFill>
                  <a:srgbClr val="A963A9"/>
                </a:solidFill>
              </a:rPr>
              <a:t>2018</a:t>
            </a:r>
          </a:p>
        </p:txBody>
      </p:sp>
    </p:spTree>
    <p:extLst>
      <p:ext uri="{BB962C8B-B14F-4D97-AF65-F5344CB8AC3E}">
        <p14:creationId xmlns:p14="http://schemas.microsoft.com/office/powerpoint/2010/main" val="25880847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0" name="Tabla 9">
            <a:extLst>
              <a:ext uri="{FF2B5EF4-FFF2-40B4-BE49-F238E27FC236}">
                <a16:creationId xmlns:a16="http://schemas.microsoft.com/office/drawing/2014/main" id="{69A0361F-6D16-00B1-0BCB-BF1712225EC6}"/>
              </a:ext>
            </a:extLst>
          </p:cNvPr>
          <p:cNvGraphicFramePr>
            <a:graphicFrameLocks noGrp="1"/>
          </p:cNvGraphicFramePr>
          <p:nvPr>
            <p:extLst>
              <p:ext uri="{D42A27DB-BD31-4B8C-83A1-F6EECF244321}">
                <p14:modId xmlns:p14="http://schemas.microsoft.com/office/powerpoint/2010/main" val="2643949487"/>
              </p:ext>
            </p:extLst>
          </p:nvPr>
        </p:nvGraphicFramePr>
        <p:xfrm>
          <a:off x="510895" y="1600200"/>
          <a:ext cx="11170210" cy="4872467"/>
        </p:xfrm>
        <a:graphic>
          <a:graphicData uri="http://schemas.openxmlformats.org/drawingml/2006/table">
            <a:tbl>
              <a:tblPr firstRow="1" bandRow="1">
                <a:tableStyleId>{5C22544A-7EE6-4342-B048-85BDC9FD1C3A}</a:tableStyleId>
              </a:tblPr>
              <a:tblGrid>
                <a:gridCol w="1817968">
                  <a:extLst>
                    <a:ext uri="{9D8B030D-6E8A-4147-A177-3AD203B41FA5}">
                      <a16:colId xmlns:a16="http://schemas.microsoft.com/office/drawing/2014/main" val="649461915"/>
                    </a:ext>
                  </a:extLst>
                </a:gridCol>
                <a:gridCol w="2171700">
                  <a:extLst>
                    <a:ext uri="{9D8B030D-6E8A-4147-A177-3AD203B41FA5}">
                      <a16:colId xmlns:a16="http://schemas.microsoft.com/office/drawing/2014/main" val="203957414"/>
                    </a:ext>
                  </a:extLst>
                </a:gridCol>
                <a:gridCol w="3057525">
                  <a:extLst>
                    <a:ext uri="{9D8B030D-6E8A-4147-A177-3AD203B41FA5}">
                      <a16:colId xmlns:a16="http://schemas.microsoft.com/office/drawing/2014/main" val="2162176112"/>
                    </a:ext>
                  </a:extLst>
                </a:gridCol>
                <a:gridCol w="4123017">
                  <a:extLst>
                    <a:ext uri="{9D8B030D-6E8A-4147-A177-3AD203B41FA5}">
                      <a16:colId xmlns:a16="http://schemas.microsoft.com/office/drawing/2014/main" val="179355289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3261022819"/>
                  </a:ext>
                </a:extLst>
              </a:tr>
              <a:tr h="689154">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Verónica Pulgarín Gutiérrez</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https://ieccloud.iec-sis.org.mx/index.php/s/2JEcHEVwRsIgVOh</a:t>
                      </a:r>
                    </a:p>
                  </a:txBody>
                  <a:tcPr marL="68580" marR="68580" marT="0" marB="0" anchor="ctr">
                    <a:solidFill>
                      <a:schemeClr val="bg2">
                        <a:lumMod val="90000"/>
                      </a:schemeClr>
                    </a:solidFill>
                  </a:tcPr>
                </a:tc>
                <a:extLst>
                  <a:ext uri="{0D108BD9-81ED-4DB2-BD59-A6C34878D82A}">
                    <a16:rowId xmlns:a16="http://schemas.microsoft.com/office/drawing/2014/main" val="814984236"/>
                  </a:ext>
                </a:extLst>
              </a:tr>
              <a:tr h="796066">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Claudia Ivett Rivera Rosales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https://ieccloud.iec-sis.org.mx/index.php/s/UzjX3XfvjlT3WOe</a:t>
                      </a:r>
                    </a:p>
                  </a:txBody>
                  <a:tcPr marL="68580" marR="68580" marT="0" marB="0" anchor="ctr">
                    <a:solidFill>
                      <a:schemeClr val="bg2">
                        <a:lumMod val="90000"/>
                      </a:schemeClr>
                    </a:solidFill>
                  </a:tcPr>
                </a:tc>
                <a:extLst>
                  <a:ext uri="{0D108BD9-81ED-4DB2-BD59-A6C34878D82A}">
                    <a16:rowId xmlns:a16="http://schemas.microsoft.com/office/drawing/2014/main" val="3072692291"/>
                  </a:ext>
                </a:extLst>
              </a:tr>
              <a:tr h="720762">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Alejandra </a:t>
                      </a:r>
                      <a:r>
                        <a:rPr lang="es-MX" sz="1600" dirty="0" err="1">
                          <a:effectLst/>
                          <a:latin typeface="+mn-lt"/>
                          <a:ea typeface="Calibri" panose="020F0502020204030204" pitchFamily="34" charset="0"/>
                          <a:cs typeface="Times New Roman" panose="02020603050405020304" pitchFamily="18" charset="0"/>
                        </a:rPr>
                        <a:t>Esteffany</a:t>
                      </a:r>
                      <a:r>
                        <a:rPr lang="es-MX" sz="1600" dirty="0">
                          <a:effectLst/>
                          <a:latin typeface="+mn-lt"/>
                          <a:ea typeface="Calibri" panose="020F0502020204030204" pitchFamily="34" charset="0"/>
                          <a:cs typeface="Times New Roman" panose="02020603050405020304" pitchFamily="18" charset="0"/>
                        </a:rPr>
                        <a:t> Tienda Bazaldua</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https://ieccloud.iec-sis.org.mx/index.php/s/ye1OAp7UewvB7lK</a:t>
                      </a:r>
                    </a:p>
                  </a:txBody>
                  <a:tcPr marL="68580" marR="68580" marT="0" marB="0" anchor="ctr">
                    <a:solidFill>
                      <a:schemeClr val="bg2">
                        <a:lumMod val="90000"/>
                      </a:schemeClr>
                    </a:solidFill>
                  </a:tcPr>
                </a:tc>
                <a:extLst>
                  <a:ext uri="{0D108BD9-81ED-4DB2-BD59-A6C34878D82A}">
                    <a16:rowId xmlns:a16="http://schemas.microsoft.com/office/drawing/2014/main" val="1477717612"/>
                  </a:ext>
                </a:extLst>
              </a:tr>
              <a:tr h="656216">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Ruth Arely Villalobos Fuentes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https://ieccloud.iec-sis.org.mx/index.php/s/ye1OAp7UewvB7lK</a:t>
                      </a:r>
                    </a:p>
                  </a:txBody>
                  <a:tcPr marL="68580" marR="68580" marT="0" marB="0" anchor="ctr">
                    <a:solidFill>
                      <a:schemeClr val="bg2">
                        <a:lumMod val="90000"/>
                      </a:schemeClr>
                    </a:solidFill>
                  </a:tcPr>
                </a:tc>
                <a:extLst>
                  <a:ext uri="{0D108BD9-81ED-4DB2-BD59-A6C34878D82A}">
                    <a16:rowId xmlns:a16="http://schemas.microsoft.com/office/drawing/2014/main" val="190963282"/>
                  </a:ext>
                </a:extLst>
              </a:tr>
              <a:tr h="92603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David Alejandro Villanueva Rivera</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https://ieccloud.iec-sis.org.mx/index.php/s/HrQsjbqfLDgJvmQ</a:t>
                      </a:r>
                    </a:p>
                  </a:txBody>
                  <a:tcPr marL="68580" marR="68580" marT="0" marB="0" anchor="ctr">
                    <a:solidFill>
                      <a:schemeClr val="bg2">
                        <a:lumMod val="90000"/>
                      </a:schemeClr>
                    </a:solidFill>
                  </a:tcPr>
                </a:tc>
                <a:extLst>
                  <a:ext uri="{0D108BD9-81ED-4DB2-BD59-A6C34878D82A}">
                    <a16:rowId xmlns:a16="http://schemas.microsoft.com/office/drawing/2014/main" val="651574216"/>
                  </a:ext>
                </a:extLst>
              </a:tr>
            </a:tbl>
          </a:graphicData>
        </a:graphic>
      </p:graphicFrame>
      <p:sp>
        <p:nvSpPr>
          <p:cNvPr id="16" name="CuadroTexto 15">
            <a:extLst>
              <a:ext uri="{FF2B5EF4-FFF2-40B4-BE49-F238E27FC236}">
                <a16:creationId xmlns:a16="http://schemas.microsoft.com/office/drawing/2014/main" id="{952AE9E9-80EA-92EE-771E-C3C2D43A1DE1}"/>
              </a:ext>
            </a:extLst>
          </p:cNvPr>
          <p:cNvSpPr txBox="1"/>
          <p:nvPr/>
        </p:nvSpPr>
        <p:spPr>
          <a:xfrm>
            <a:off x="4816994" y="758761"/>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julio de 2022</a:t>
            </a:r>
            <a:endParaRPr lang="es-MX" dirty="0"/>
          </a:p>
        </p:txBody>
      </p:sp>
    </p:spTree>
    <p:extLst>
      <p:ext uri="{BB962C8B-B14F-4D97-AF65-F5344CB8AC3E}">
        <p14:creationId xmlns:p14="http://schemas.microsoft.com/office/powerpoint/2010/main" val="38527599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0" name="Tabla 9">
            <a:extLst>
              <a:ext uri="{FF2B5EF4-FFF2-40B4-BE49-F238E27FC236}">
                <a16:creationId xmlns:a16="http://schemas.microsoft.com/office/drawing/2014/main" id="{69A0361F-6D16-00B1-0BCB-BF1712225EC6}"/>
              </a:ext>
            </a:extLst>
          </p:cNvPr>
          <p:cNvGraphicFramePr>
            <a:graphicFrameLocks noGrp="1"/>
          </p:cNvGraphicFramePr>
          <p:nvPr>
            <p:extLst>
              <p:ext uri="{D42A27DB-BD31-4B8C-83A1-F6EECF244321}">
                <p14:modId xmlns:p14="http://schemas.microsoft.com/office/powerpoint/2010/main" val="2712177930"/>
              </p:ext>
            </p:extLst>
          </p:nvPr>
        </p:nvGraphicFramePr>
        <p:xfrm>
          <a:off x="510895" y="1600200"/>
          <a:ext cx="11170210" cy="2874302"/>
        </p:xfrm>
        <a:graphic>
          <a:graphicData uri="http://schemas.openxmlformats.org/drawingml/2006/table">
            <a:tbl>
              <a:tblPr firstRow="1" bandRow="1">
                <a:tableStyleId>{5C22544A-7EE6-4342-B048-85BDC9FD1C3A}</a:tableStyleId>
              </a:tblPr>
              <a:tblGrid>
                <a:gridCol w="1817968">
                  <a:extLst>
                    <a:ext uri="{9D8B030D-6E8A-4147-A177-3AD203B41FA5}">
                      <a16:colId xmlns:a16="http://schemas.microsoft.com/office/drawing/2014/main" val="649461915"/>
                    </a:ext>
                  </a:extLst>
                </a:gridCol>
                <a:gridCol w="2128837">
                  <a:extLst>
                    <a:ext uri="{9D8B030D-6E8A-4147-A177-3AD203B41FA5}">
                      <a16:colId xmlns:a16="http://schemas.microsoft.com/office/drawing/2014/main" val="203957414"/>
                    </a:ext>
                  </a:extLst>
                </a:gridCol>
                <a:gridCol w="3557588">
                  <a:extLst>
                    <a:ext uri="{9D8B030D-6E8A-4147-A177-3AD203B41FA5}">
                      <a16:colId xmlns:a16="http://schemas.microsoft.com/office/drawing/2014/main" val="2162176112"/>
                    </a:ext>
                  </a:extLst>
                </a:gridCol>
                <a:gridCol w="3665817">
                  <a:extLst>
                    <a:ext uri="{9D8B030D-6E8A-4147-A177-3AD203B41FA5}">
                      <a16:colId xmlns:a16="http://schemas.microsoft.com/office/drawing/2014/main" val="179355289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3261022819"/>
                  </a:ext>
                </a:extLst>
              </a:tr>
              <a:tr h="68668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Rosa Laura García </a:t>
                      </a:r>
                      <a:r>
                        <a:rPr lang="es-MX" sz="1600" dirty="0" err="1">
                          <a:effectLst/>
                          <a:latin typeface="+mn-lt"/>
                          <a:ea typeface="Calibri" panose="020F0502020204030204" pitchFamily="34" charset="0"/>
                          <a:cs typeface="Times New Roman" panose="02020603050405020304" pitchFamily="18" charset="0"/>
                        </a:rPr>
                        <a:t>García</a:t>
                      </a: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s-MX" sz="1600" kern="1200" noProof="0" dirty="0">
                          <a:solidFill>
                            <a:schemeClr val="dk1"/>
                          </a:solidFill>
                          <a:effectLst/>
                          <a:latin typeface="+mn-lt"/>
                          <a:ea typeface="+mn-ea"/>
                          <a:cs typeface="+mn-cs"/>
                        </a:rPr>
                        <a:t>Inhabilitación temporal para desempeñar empleos, cargos o comisiones en el servicio publico y para participar en adquisiciones, arrendamiento, servicios u obras publicas por un periodo de tres (03) meses</a:t>
                      </a:r>
                    </a:p>
                    <a:p>
                      <a:pPr algn="ctr">
                        <a:lnSpc>
                          <a:spcPct val="115000"/>
                        </a:lnSpc>
                        <a:spcAft>
                          <a:spcPts val="0"/>
                        </a:spcAft>
                      </a:pPr>
                      <a:r>
                        <a:rPr lang="es-MX" sz="1600" kern="1200" noProof="0" dirty="0">
                          <a:solidFill>
                            <a:schemeClr val="dk1"/>
                          </a:solidFill>
                          <a:effectLst/>
                          <a:latin typeface="+mn-lt"/>
                          <a:ea typeface="+mn-ea"/>
                          <a:cs typeface="+mn-cs"/>
                        </a:rPr>
                        <a:t>https://ieccloud.iec-sis.org.mx/index.php/s/Jl5BzHJnslmuFdi</a:t>
                      </a:r>
                    </a:p>
                  </a:txBody>
                  <a:tcPr marL="68580" marR="68580" marT="0" marB="0" anchor="ctr">
                    <a:solidFill>
                      <a:schemeClr val="bg2">
                        <a:lumMod val="90000"/>
                      </a:schemeClr>
                    </a:solidFill>
                  </a:tcPr>
                </a:tc>
                <a:extLst>
                  <a:ext uri="{0D108BD9-81ED-4DB2-BD59-A6C34878D82A}">
                    <a16:rowId xmlns:a16="http://schemas.microsoft.com/office/drawing/2014/main" val="1034361623"/>
                  </a:ext>
                </a:extLst>
              </a:tr>
            </a:tbl>
          </a:graphicData>
        </a:graphic>
      </p:graphicFrame>
      <p:sp>
        <p:nvSpPr>
          <p:cNvPr id="16" name="CuadroTexto 15">
            <a:extLst>
              <a:ext uri="{FF2B5EF4-FFF2-40B4-BE49-F238E27FC236}">
                <a16:creationId xmlns:a16="http://schemas.microsoft.com/office/drawing/2014/main" id="{952AE9E9-80EA-92EE-771E-C3C2D43A1DE1}"/>
              </a:ext>
            </a:extLst>
          </p:cNvPr>
          <p:cNvSpPr txBox="1"/>
          <p:nvPr/>
        </p:nvSpPr>
        <p:spPr>
          <a:xfrm>
            <a:off x="4816994" y="758761"/>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julio de 2022</a:t>
            </a:r>
            <a:endParaRPr lang="es-MX" dirty="0"/>
          </a:p>
        </p:txBody>
      </p:sp>
      <p:graphicFrame>
        <p:nvGraphicFramePr>
          <p:cNvPr id="2" name="Tabla 1">
            <a:extLst>
              <a:ext uri="{FF2B5EF4-FFF2-40B4-BE49-F238E27FC236}">
                <a16:creationId xmlns:a16="http://schemas.microsoft.com/office/drawing/2014/main" id="{ADA6E20F-6B23-5A0F-F494-7AA06CAEAF16}"/>
              </a:ext>
            </a:extLst>
          </p:cNvPr>
          <p:cNvGraphicFramePr>
            <a:graphicFrameLocks noGrp="1"/>
          </p:cNvGraphicFramePr>
          <p:nvPr>
            <p:extLst>
              <p:ext uri="{D42A27DB-BD31-4B8C-83A1-F6EECF244321}">
                <p14:modId xmlns:p14="http://schemas.microsoft.com/office/powerpoint/2010/main" val="880585289"/>
              </p:ext>
            </p:extLst>
          </p:nvPr>
        </p:nvGraphicFramePr>
        <p:xfrm>
          <a:off x="510895" y="4495821"/>
          <a:ext cx="11181043" cy="875794"/>
        </p:xfrm>
        <a:graphic>
          <a:graphicData uri="http://schemas.openxmlformats.org/drawingml/2006/table">
            <a:tbl>
              <a:tblPr firstRow="1" bandRow="1">
                <a:tableStyleId>{5C22544A-7EE6-4342-B048-85BDC9FD1C3A}</a:tableStyleId>
              </a:tblPr>
              <a:tblGrid>
                <a:gridCol w="1830084">
                  <a:extLst>
                    <a:ext uri="{9D8B030D-6E8A-4147-A177-3AD203B41FA5}">
                      <a16:colId xmlns:a16="http://schemas.microsoft.com/office/drawing/2014/main" val="520179494"/>
                    </a:ext>
                  </a:extLst>
                </a:gridCol>
                <a:gridCol w="2114550">
                  <a:extLst>
                    <a:ext uri="{9D8B030D-6E8A-4147-A177-3AD203B41FA5}">
                      <a16:colId xmlns:a16="http://schemas.microsoft.com/office/drawing/2014/main" val="1294171777"/>
                    </a:ext>
                  </a:extLst>
                </a:gridCol>
                <a:gridCol w="3557588">
                  <a:extLst>
                    <a:ext uri="{9D8B030D-6E8A-4147-A177-3AD203B41FA5}">
                      <a16:colId xmlns:a16="http://schemas.microsoft.com/office/drawing/2014/main" val="1911089942"/>
                    </a:ext>
                  </a:extLst>
                </a:gridCol>
                <a:gridCol w="3678821">
                  <a:extLst>
                    <a:ext uri="{9D8B030D-6E8A-4147-A177-3AD203B41FA5}">
                      <a16:colId xmlns:a16="http://schemas.microsoft.com/office/drawing/2014/main" val="692531450"/>
                    </a:ext>
                  </a:extLst>
                </a:gridCol>
              </a:tblGrid>
              <a:tr h="875794">
                <a:tc>
                  <a:txBody>
                    <a:bodyPr/>
                    <a:lstStyle/>
                    <a:p>
                      <a:pPr algn="ctr">
                        <a:lnSpc>
                          <a:spcPct val="115000"/>
                        </a:lnSpc>
                        <a:spcAft>
                          <a:spcPts val="0"/>
                        </a:spcAft>
                      </a:pPr>
                      <a:r>
                        <a:rPr lang="es-MX" sz="1600" b="0" dirty="0">
                          <a:solidFill>
                            <a:schemeClr val="tx1"/>
                          </a:solidFill>
                          <a:effectLst/>
                          <a:latin typeface="+mn-lt"/>
                          <a:ea typeface="Calibri" panose="020F0502020204030204" pitchFamily="34" charset="0"/>
                          <a:cs typeface="Times New Roman" panose="02020603050405020304" pitchFamily="18" charset="0"/>
                        </a:rPr>
                        <a:t>Hilda Rubí Salazar Vázquez</a:t>
                      </a:r>
                    </a:p>
                  </a:txBody>
                  <a:tcPr marL="68580" marR="68580" marT="0" marB="0" anchor="ctr">
                    <a:solidFill>
                      <a:schemeClr val="bg2">
                        <a:lumMod val="90000"/>
                      </a:schemeClr>
                    </a:solidFill>
                  </a:tcPr>
                </a:tc>
                <a:tc>
                  <a:txBody>
                    <a:bodyPr/>
                    <a:lstStyle/>
                    <a:p>
                      <a:pPr algn="ctr">
                        <a:lnSpc>
                          <a:spcPct val="115000"/>
                        </a:lnSpc>
                        <a:spcAft>
                          <a:spcPts val="0"/>
                        </a:spcAft>
                      </a:pPr>
                      <a:r>
                        <a:rPr lang="es-MX" sz="1600" b="0" dirty="0">
                          <a:solidFill>
                            <a:schemeClr val="tx1"/>
                          </a:solidFill>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b="0" dirty="0">
                          <a:solidFill>
                            <a:schemeClr val="tx1"/>
                          </a:solidFill>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b="0" noProof="0" dirty="0">
                          <a:solidFill>
                            <a:schemeClr val="tx1"/>
                          </a:solidFill>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b="0" noProof="0" dirty="0">
                          <a:solidFill>
                            <a:schemeClr val="tx1"/>
                          </a:solidFill>
                          <a:effectLst/>
                          <a:latin typeface="+mn-lt"/>
                          <a:ea typeface="Calibri" panose="020F0502020204030204" pitchFamily="34" charset="0"/>
                          <a:cs typeface="Times New Roman" panose="02020603050405020304" pitchFamily="18" charset="0"/>
                        </a:rPr>
                        <a:t>https://ieccloud.iec-sis.org.mx/index.php/s/rBe6IVjV3HDV7Tu</a:t>
                      </a:r>
                    </a:p>
                  </a:txBody>
                  <a:tcPr marL="68580" marR="68580" marT="0" marB="0" anchor="ctr">
                    <a:solidFill>
                      <a:schemeClr val="bg2">
                        <a:lumMod val="90000"/>
                      </a:schemeClr>
                    </a:solidFill>
                  </a:tcPr>
                </a:tc>
                <a:extLst>
                  <a:ext uri="{0D108BD9-81ED-4DB2-BD59-A6C34878D82A}">
                    <a16:rowId xmlns:a16="http://schemas.microsoft.com/office/drawing/2014/main" val="3990316042"/>
                  </a:ext>
                </a:extLst>
              </a:tr>
            </a:tbl>
          </a:graphicData>
        </a:graphic>
      </p:graphicFrame>
    </p:spTree>
    <p:extLst>
      <p:ext uri="{BB962C8B-B14F-4D97-AF65-F5344CB8AC3E}">
        <p14:creationId xmlns:p14="http://schemas.microsoft.com/office/powerpoint/2010/main" val="4844685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0" name="Tabla 9">
            <a:extLst>
              <a:ext uri="{FF2B5EF4-FFF2-40B4-BE49-F238E27FC236}">
                <a16:creationId xmlns:a16="http://schemas.microsoft.com/office/drawing/2014/main" id="{69A0361F-6D16-00B1-0BCB-BF1712225EC6}"/>
              </a:ext>
            </a:extLst>
          </p:cNvPr>
          <p:cNvGraphicFramePr>
            <a:graphicFrameLocks noGrp="1"/>
          </p:cNvGraphicFramePr>
          <p:nvPr>
            <p:extLst>
              <p:ext uri="{D42A27DB-BD31-4B8C-83A1-F6EECF244321}">
                <p14:modId xmlns:p14="http://schemas.microsoft.com/office/powerpoint/2010/main" val="3242309389"/>
              </p:ext>
            </p:extLst>
          </p:nvPr>
        </p:nvGraphicFramePr>
        <p:xfrm>
          <a:off x="505478" y="1486233"/>
          <a:ext cx="11181043" cy="4729398"/>
        </p:xfrm>
        <a:graphic>
          <a:graphicData uri="http://schemas.openxmlformats.org/drawingml/2006/table">
            <a:tbl>
              <a:tblPr firstRow="1" bandRow="1">
                <a:tableStyleId>{5C22544A-7EE6-4342-B048-85BDC9FD1C3A}</a:tableStyleId>
              </a:tblPr>
              <a:tblGrid>
                <a:gridCol w="1828801">
                  <a:extLst>
                    <a:ext uri="{9D8B030D-6E8A-4147-A177-3AD203B41FA5}">
                      <a16:colId xmlns:a16="http://schemas.microsoft.com/office/drawing/2014/main" val="649461915"/>
                    </a:ext>
                  </a:extLst>
                </a:gridCol>
                <a:gridCol w="2009121">
                  <a:extLst>
                    <a:ext uri="{9D8B030D-6E8A-4147-A177-3AD203B41FA5}">
                      <a16:colId xmlns:a16="http://schemas.microsoft.com/office/drawing/2014/main" val="203957414"/>
                    </a:ext>
                  </a:extLst>
                </a:gridCol>
                <a:gridCol w="3357563">
                  <a:extLst>
                    <a:ext uri="{9D8B030D-6E8A-4147-A177-3AD203B41FA5}">
                      <a16:colId xmlns:a16="http://schemas.microsoft.com/office/drawing/2014/main" val="2162176112"/>
                    </a:ext>
                  </a:extLst>
                </a:gridCol>
                <a:gridCol w="3985558">
                  <a:extLst>
                    <a:ext uri="{9D8B030D-6E8A-4147-A177-3AD203B41FA5}">
                      <a16:colId xmlns:a16="http://schemas.microsoft.com/office/drawing/2014/main" val="1793552894"/>
                    </a:ext>
                  </a:extLst>
                </a:gridCol>
              </a:tblGrid>
              <a:tr h="485776">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3261022819"/>
                  </a:ext>
                </a:extLst>
              </a:tr>
              <a:tr h="90261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Yuriria Rendón Yáñez</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https://ieccloud.iec-sis.org.mx/index.php/s/NoHDfigTVveTQHR</a:t>
                      </a:r>
                    </a:p>
                  </a:txBody>
                  <a:tcPr marL="68580" marR="68580" marT="0" marB="0" anchor="ctr">
                    <a:solidFill>
                      <a:schemeClr val="bg2">
                        <a:lumMod val="90000"/>
                      </a:schemeClr>
                    </a:solidFill>
                  </a:tcPr>
                </a:tc>
                <a:extLst>
                  <a:ext uri="{0D108BD9-81ED-4DB2-BD59-A6C34878D82A}">
                    <a16:rowId xmlns:a16="http://schemas.microsoft.com/office/drawing/2014/main" val="3127003578"/>
                  </a:ext>
                </a:extLst>
              </a:tr>
              <a:tr h="902611">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Luis Ricardo Díaz Valdez</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https://ieccloud.iec-sis.org.mx/index.php/s/gFcrIxVxrmcPMfU</a:t>
                      </a:r>
                    </a:p>
                  </a:txBody>
                  <a:tcPr marL="68580" marR="68580" marT="0" marB="0" anchor="ctr">
                    <a:solidFill>
                      <a:schemeClr val="bg2">
                        <a:lumMod val="90000"/>
                      </a:schemeClr>
                    </a:solidFill>
                  </a:tcPr>
                </a:tc>
                <a:extLst>
                  <a:ext uri="{0D108BD9-81ED-4DB2-BD59-A6C34878D82A}">
                    <a16:rowId xmlns:a16="http://schemas.microsoft.com/office/drawing/2014/main" val="2489067092"/>
                  </a:ext>
                </a:extLst>
              </a:tr>
              <a:tr h="1681604">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José María Muñoz Martínez</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00000"/>
                        </a:lnSpc>
                      </a:pPr>
                      <a:r>
                        <a:rPr lang="es-MX" sz="1600" kern="1200" dirty="0">
                          <a:solidFill>
                            <a:schemeClr val="dk1"/>
                          </a:solidFill>
                          <a:effectLst/>
                          <a:latin typeface="+mn-lt"/>
                          <a:ea typeface="+mn-ea"/>
                          <a:cs typeface="+mn-cs"/>
                        </a:rPr>
                        <a:t>Incumplimiento al apartado 5.2 del Protocolo de Seguridad Sanitaria para el Registro de Candidaturas para el Proceso Electoral Ordinario 2020</a:t>
                      </a:r>
                    </a:p>
                    <a:p>
                      <a:pPr algn="ctr">
                        <a:lnSpc>
                          <a:spcPct val="100000"/>
                        </a:lnSpc>
                      </a:pPr>
                      <a:r>
                        <a:rPr lang="es-MX" sz="1600" kern="1200" dirty="0">
                          <a:solidFill>
                            <a:schemeClr val="dk1"/>
                          </a:solidFill>
                          <a:effectLst/>
                          <a:latin typeface="+mn-lt"/>
                          <a:ea typeface="+mn-ea"/>
                          <a:cs typeface="+mn-cs"/>
                        </a:rPr>
                        <a:t>Incumplimiento al artículo 49 fracción I y II de la Ley General de Responsabilidades Administrativas</a:t>
                      </a:r>
                    </a:p>
                    <a:p>
                      <a:pPr marL="0" marR="0" lvl="0" indent="0" algn="ctr" defTabSz="914411" rtl="0" eaLnBrk="1" fontAlgn="auto" latinLnBrk="0" hangingPunct="1">
                        <a:lnSpc>
                          <a:spcPct val="100000"/>
                        </a:lnSpc>
                        <a:spcBef>
                          <a:spcPts val="0"/>
                        </a:spcBef>
                        <a:spcAft>
                          <a:spcPts val="0"/>
                        </a:spcAft>
                        <a:buClrTx/>
                        <a:buSzTx/>
                        <a:buFontTx/>
                        <a:buNone/>
                        <a:tabLst/>
                        <a:defRPr/>
                      </a:pPr>
                      <a:r>
                        <a:rPr lang="es-MX" sz="1600" kern="1200" dirty="0">
                          <a:solidFill>
                            <a:schemeClr val="dk1"/>
                          </a:solidFill>
                          <a:effectLst/>
                          <a:latin typeface="+mn-lt"/>
                          <a:ea typeface="+mn-ea"/>
                          <a:cs typeface="+mn-cs"/>
                        </a:rPr>
                        <a:t>Incumplimiento al artículo 63 del Reglamento Interior  del Instituto Electoral de Coahuila</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https://ieccloud.iec-sis.org.mx/index.php/s/JbytyXfvDOQAoxT</a:t>
                      </a:r>
                    </a:p>
                  </a:txBody>
                  <a:tcPr marL="68580" marR="68580" marT="0" marB="0" anchor="ctr">
                    <a:solidFill>
                      <a:schemeClr val="bg2">
                        <a:lumMod val="90000"/>
                      </a:schemeClr>
                    </a:solidFill>
                  </a:tcPr>
                </a:tc>
                <a:extLst>
                  <a:ext uri="{0D108BD9-81ED-4DB2-BD59-A6C34878D82A}">
                    <a16:rowId xmlns:a16="http://schemas.microsoft.com/office/drawing/2014/main" val="3072692291"/>
                  </a:ext>
                </a:extLst>
              </a:tr>
            </a:tbl>
          </a:graphicData>
        </a:graphic>
      </p:graphicFrame>
      <p:sp>
        <p:nvSpPr>
          <p:cNvPr id="16" name="CuadroTexto 15">
            <a:extLst>
              <a:ext uri="{FF2B5EF4-FFF2-40B4-BE49-F238E27FC236}">
                <a16:creationId xmlns:a16="http://schemas.microsoft.com/office/drawing/2014/main" id="{952AE9E9-80EA-92EE-771E-C3C2D43A1DE1}"/>
              </a:ext>
            </a:extLst>
          </p:cNvPr>
          <p:cNvSpPr txBox="1"/>
          <p:nvPr/>
        </p:nvSpPr>
        <p:spPr>
          <a:xfrm>
            <a:off x="4816994" y="758761"/>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julio de 2022</a:t>
            </a:r>
            <a:endParaRPr lang="es-MX" dirty="0"/>
          </a:p>
        </p:txBody>
      </p:sp>
    </p:spTree>
    <p:extLst>
      <p:ext uri="{BB962C8B-B14F-4D97-AF65-F5344CB8AC3E}">
        <p14:creationId xmlns:p14="http://schemas.microsoft.com/office/powerpoint/2010/main" val="21832633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agosto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971424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septiembre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963385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octubre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122469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noviembre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9272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diciembre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729649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enero de 2023,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466042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febrero de 2023,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29286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3926093354"/>
              </p:ext>
            </p:extLst>
          </p:nvPr>
        </p:nvGraphicFramePr>
        <p:xfrm>
          <a:off x="610972" y="1405092"/>
          <a:ext cx="11126029" cy="4267200"/>
        </p:xfrm>
        <a:graphic>
          <a:graphicData uri="http://schemas.openxmlformats.org/drawingml/2006/table">
            <a:tbl>
              <a:tblPr firstRow="1" bandRow="1">
                <a:tableStyleId>{5C22544A-7EE6-4342-B048-85BDC9FD1C3A}</a:tableStyleId>
              </a:tblPr>
              <a:tblGrid>
                <a:gridCol w="1368553">
                  <a:extLst>
                    <a:ext uri="{9D8B030D-6E8A-4147-A177-3AD203B41FA5}">
                      <a16:colId xmlns:a16="http://schemas.microsoft.com/office/drawing/2014/main" val="3815405295"/>
                    </a:ext>
                  </a:extLst>
                </a:gridCol>
                <a:gridCol w="6685871">
                  <a:extLst>
                    <a:ext uri="{9D8B030D-6E8A-4147-A177-3AD203B41FA5}">
                      <a16:colId xmlns:a16="http://schemas.microsoft.com/office/drawing/2014/main" val="1609311639"/>
                    </a:ext>
                  </a:extLst>
                </a:gridCol>
                <a:gridCol w="1590261">
                  <a:extLst>
                    <a:ext uri="{9D8B030D-6E8A-4147-A177-3AD203B41FA5}">
                      <a16:colId xmlns:a16="http://schemas.microsoft.com/office/drawing/2014/main" val="3091896015"/>
                    </a:ext>
                  </a:extLst>
                </a:gridCol>
                <a:gridCol w="1481344">
                  <a:extLst>
                    <a:ext uri="{9D8B030D-6E8A-4147-A177-3AD203B41FA5}">
                      <a16:colId xmlns:a16="http://schemas.microsoft.com/office/drawing/2014/main" val="3243898174"/>
                    </a:ext>
                  </a:extLst>
                </a:gridCol>
              </a:tblGrid>
              <a:tr h="488469">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400" dirty="0" err="1"/>
                        <a:t>Fasur</a:t>
                      </a:r>
                      <a:r>
                        <a:rPr lang="es-ES" sz="1400" dirty="0"/>
                        <a:t> Hiram Rodríguez Luna</a:t>
                      </a:r>
                    </a:p>
                  </a:txBody>
                  <a:tcPr anchor="ctr">
                    <a:solidFill>
                      <a:schemeClr val="bg2"/>
                    </a:solidFill>
                  </a:tcPr>
                </a:tc>
                <a:tc>
                  <a:txBody>
                    <a:bodyPr/>
                    <a:lstStyle/>
                    <a:p>
                      <a:pPr algn="just"/>
                      <a:r>
                        <a:rPr lang="es-ES" sz="1400" dirty="0"/>
                        <a:t>En atención a la falta de </a:t>
                      </a:r>
                      <a:r>
                        <a:rPr lang="es-ES" sz="1400" dirty="0" err="1"/>
                        <a:t>solventación</a:t>
                      </a:r>
                      <a:r>
                        <a:rPr lang="es-ES" sz="1400" dirty="0"/>
                        <a:t> a las observaciones determinadas en la Auditoría de seguimiento al 4º Avance de Gestión de la Cuenta Pública 2015 de la Contraloría Interna. Teniendo como resultado un deficiente desempeño en sus funciones, responsabilidades que se resumen en un total de dos (02) observaciones.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 Amonestación pública</a:t>
                      </a:r>
                    </a:p>
                  </a:txBody>
                  <a:tcPr anchor="ctr">
                    <a:solidFill>
                      <a:schemeClr val="bg2"/>
                    </a:solidFill>
                  </a:tcPr>
                </a:tc>
                <a:extLst>
                  <a:ext uri="{0D108BD9-81ED-4DB2-BD59-A6C34878D82A}">
                    <a16:rowId xmlns:a16="http://schemas.microsoft.com/office/drawing/2014/main" val="687376686"/>
                  </a:ext>
                </a:extLst>
              </a:tr>
              <a:tr h="372922">
                <a:tc>
                  <a:txBody>
                    <a:bodyPr/>
                    <a:lstStyle/>
                    <a:p>
                      <a:pPr algn="ctr"/>
                      <a:r>
                        <a:rPr lang="es-ES" sz="1400" dirty="0"/>
                        <a:t>Jesús Javier Covarrubias Delgado</a:t>
                      </a:r>
                    </a:p>
                  </a:txBody>
                  <a:tcPr anchor="ctr">
                    <a:solidFill>
                      <a:schemeClr val="bg2">
                        <a:lumMod val="90000"/>
                      </a:schemeClr>
                    </a:solidFill>
                  </a:tcPr>
                </a:tc>
                <a:tc>
                  <a:txBody>
                    <a:bodyPr/>
                    <a:lstStyle/>
                    <a:p>
                      <a:pPr algn="just"/>
                      <a:r>
                        <a:rPr lang="es-ES" sz="1400" dirty="0"/>
                        <a:t>En atención a la falta de </a:t>
                      </a:r>
                      <a:r>
                        <a:rPr lang="es-ES" sz="1400" dirty="0" err="1"/>
                        <a:t>solventación</a:t>
                      </a:r>
                      <a:r>
                        <a:rPr lang="es-ES" sz="1400" dirty="0"/>
                        <a:t> a las observaciones determinadas en la Auditoría de seguimiento al 4º Avance de Gestión de la Cuenta Pública 2015 de la Contraloría Interna. Teniendo como resultado un deficiente desempeño en sus funciones, responsabilidades que se resumen en un total de una (01) observaciones.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Apercibimiento público</a:t>
                      </a:r>
                    </a:p>
                  </a:txBody>
                  <a:tcPr anchor="ctr">
                    <a:solidFill>
                      <a:schemeClr val="bg2">
                        <a:lumMod val="90000"/>
                      </a:schemeClr>
                    </a:solidFill>
                  </a:tcPr>
                </a:tc>
                <a:extLst>
                  <a:ext uri="{0D108BD9-81ED-4DB2-BD59-A6C34878D82A}">
                    <a16:rowId xmlns:a16="http://schemas.microsoft.com/office/drawing/2014/main" val="894425789"/>
                  </a:ext>
                </a:extLst>
              </a:tr>
              <a:tr h="372922">
                <a:tc>
                  <a:txBody>
                    <a:bodyPr/>
                    <a:lstStyle/>
                    <a:p>
                      <a:pPr algn="ctr"/>
                      <a:r>
                        <a:rPr lang="es-ES" sz="1400" dirty="0"/>
                        <a:t>Félix Picazo Adame</a:t>
                      </a:r>
                    </a:p>
                  </a:txBody>
                  <a:tcPr anchor="ctr">
                    <a:solidFill>
                      <a:schemeClr val="bg2">
                        <a:lumMod val="90000"/>
                      </a:schemeClr>
                    </a:solidFill>
                  </a:tcPr>
                </a:tc>
                <a:tc>
                  <a:txBody>
                    <a:bodyPr/>
                    <a:lstStyle/>
                    <a:p>
                      <a:pPr algn="just"/>
                      <a:r>
                        <a:rPr lang="es-ES" sz="1400" dirty="0"/>
                        <a:t>En atención a que el presidente del Comité Municipal de San Pedro de las Colonias omitió dar el trámite debido al medio de impugnación presentado en diez de junio de 2017, de conformidad con lo establecido al artículo 45 de la Ley de Medios de Impugnación, dado que su desempeño no garantizó los principios de certeza, legalidad, independencia, imparcialidad y objetividad, señalados en el artículo 52 de la Ley de Responsabilidad de los Servidores Públicos Estatales y Municipales del Estado de Coahuila de Zaragoza, así como lo dispuesto en el 404 numeral 1, incisos c), g), j) y k) del Código Electoral para el Estado de Coahuila de Zaragoza, vigente. </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pública</a:t>
                      </a:r>
                    </a:p>
                  </a:txBody>
                  <a:tcPr anchor="ctr">
                    <a:solidFill>
                      <a:schemeClr val="bg2">
                        <a:lumMod val="90000"/>
                      </a:schemeClr>
                    </a:solidFill>
                  </a:tcPr>
                </a:tc>
                <a:extLst>
                  <a:ext uri="{0D108BD9-81ED-4DB2-BD59-A6C34878D82A}">
                    <a16:rowId xmlns:a16="http://schemas.microsoft.com/office/drawing/2014/main" val="1187102400"/>
                  </a:ext>
                </a:extLst>
              </a:tr>
            </a:tbl>
          </a:graphicData>
        </a:graphic>
      </p:graphicFrame>
      <p:sp>
        <p:nvSpPr>
          <p:cNvPr id="8" name="CuadroTexto 7">
            <a:extLst>
              <a:ext uri="{FF2B5EF4-FFF2-40B4-BE49-F238E27FC236}">
                <a16:creationId xmlns:a16="http://schemas.microsoft.com/office/drawing/2014/main" id="{478B825C-F946-4B80-BBA3-69BF3195A103}"/>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durante el año </a:t>
            </a:r>
            <a:r>
              <a:rPr lang="es-MX" b="1" dirty="0">
                <a:solidFill>
                  <a:srgbClr val="A963A9"/>
                </a:solidFill>
              </a:rPr>
              <a:t>2018</a:t>
            </a:r>
          </a:p>
        </p:txBody>
      </p:sp>
    </p:spTree>
    <p:extLst>
      <p:ext uri="{BB962C8B-B14F-4D97-AF65-F5344CB8AC3E}">
        <p14:creationId xmlns:p14="http://schemas.microsoft.com/office/powerpoint/2010/main" val="38257107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marzo de 2023,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155973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abril de 2023,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247885"/>
            <a:chOff x="7820286" y="994753"/>
            <a:chExt cx="4198477" cy="9870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943621" y="13244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2511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7"/>
            <a:ext cx="10533857" cy="4338432"/>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mayo de 2023, </a:t>
            </a:r>
            <a:r>
              <a:rPr lang="es-MX" dirty="0"/>
              <a:t>se aplicaron dos (2) sanciones administrativas por parte de la Contraloría Interna de este Instituto para los siguientes Ex Servidores Públicos:</a:t>
            </a:r>
          </a:p>
          <a:p>
            <a:pPr marL="180002" algn="just">
              <a:lnSpc>
                <a:spcPct val="150000"/>
              </a:lnSpc>
              <a:spcBef>
                <a:spcPts val="601"/>
              </a:spcBef>
              <a:spcAft>
                <a:spcPts val="601"/>
              </a:spcAft>
              <a:tabLst>
                <a:tab pos="72001" algn="l"/>
              </a:tabLst>
            </a:pPr>
            <a:endParaRPr lang="es-MX" sz="1000" dirty="0"/>
          </a:p>
          <a:p>
            <a:pPr marL="342900" lvl="0" indent="-342900" algn="just">
              <a:lnSpc>
                <a:spcPct val="115000"/>
              </a:lnSpc>
              <a:buFont typeface="Cambria" panose="02040503050406030204" pitchFamily="18" charset="0"/>
              <a:buChar char="-"/>
              <a:tabLst>
                <a:tab pos="457200" algn="l"/>
              </a:tabLst>
            </a:pPr>
            <a:r>
              <a:rPr lang="es-MX" b="1" dirty="0">
                <a:solidFill>
                  <a:srgbClr val="000000"/>
                </a:solidFill>
                <a:effectLst/>
                <a:ea typeface="Calibri" panose="020F0502020204030204" pitchFamily="34" charset="0"/>
                <a:cs typeface="Times New Roman" panose="02020603050405020304" pitchFamily="18" charset="0"/>
              </a:rPr>
              <a:t>C. ALLAN MICHEL PRADO VEGA,</a:t>
            </a:r>
            <a:r>
              <a:rPr lang="es-MX" dirty="0">
                <a:solidFill>
                  <a:srgbClr val="000000"/>
                </a:solidFill>
                <a:effectLst/>
                <a:ea typeface="Calibri" panose="020F0502020204030204" pitchFamily="34" charset="0"/>
                <a:cs typeface="Times New Roman" panose="02020603050405020304" pitchFamily="18" charset="0"/>
              </a:rPr>
              <a:t> con sanción inhabilitación por tres (3) meses.</a:t>
            </a:r>
            <a:endParaRPr lang="es-MX" dirty="0">
              <a:effectLst/>
              <a:ea typeface="Calibri" panose="020F0502020204030204" pitchFamily="34" charset="0"/>
              <a:cs typeface="Times New Roman" panose="02020603050405020304" pitchFamily="18" charset="0"/>
            </a:endParaRPr>
          </a:p>
          <a:p>
            <a:pPr marL="457200" algn="just">
              <a:lnSpc>
                <a:spcPct val="115000"/>
              </a:lnSpc>
            </a:pPr>
            <a:r>
              <a:rPr lang="es-MX" dirty="0">
                <a:solidFill>
                  <a:srgbClr val="000000"/>
                </a:solidFill>
                <a:effectLst/>
                <a:ea typeface="Calibri" panose="020F0502020204030204" pitchFamily="34" charset="0"/>
                <a:cs typeface="Times New Roman" panose="02020603050405020304" pitchFamily="18" charset="0"/>
              </a:rPr>
              <a:t> </a:t>
            </a:r>
            <a:endParaRPr lang="es-MX" dirty="0">
              <a:effectLst/>
              <a:ea typeface="Calibri" panose="020F0502020204030204" pitchFamily="34" charset="0"/>
              <a:cs typeface="Times New Roman" panose="02020603050405020304" pitchFamily="18" charset="0"/>
            </a:endParaRPr>
          </a:p>
          <a:p>
            <a:pPr marL="342900" lvl="0" indent="-342900" algn="just">
              <a:lnSpc>
                <a:spcPct val="115000"/>
              </a:lnSpc>
              <a:buFont typeface="Cambria" panose="02040503050406030204" pitchFamily="18" charset="0"/>
              <a:buChar char="-"/>
              <a:tabLst>
                <a:tab pos="457200" algn="l"/>
              </a:tabLst>
            </a:pPr>
            <a:r>
              <a:rPr lang="es-MX" b="1" dirty="0">
                <a:solidFill>
                  <a:srgbClr val="000000"/>
                </a:solidFill>
                <a:effectLst/>
                <a:ea typeface="Calibri" panose="020F0502020204030204" pitchFamily="34" charset="0"/>
                <a:cs typeface="Times New Roman" panose="02020603050405020304" pitchFamily="18" charset="0"/>
              </a:rPr>
              <a:t>C. MARTHA LETICIA MARQUEZ ESTRADA,</a:t>
            </a:r>
            <a:r>
              <a:rPr lang="es-MX" dirty="0">
                <a:solidFill>
                  <a:srgbClr val="000000"/>
                </a:solidFill>
                <a:effectLst/>
                <a:ea typeface="Calibri" panose="020F0502020204030204" pitchFamily="34" charset="0"/>
                <a:cs typeface="Times New Roman" panose="02020603050405020304" pitchFamily="18" charset="0"/>
              </a:rPr>
              <a:t> con sanción inhabilitación por tres (3) meses.</a:t>
            </a:r>
            <a:endParaRPr lang="es-MX" dirty="0">
              <a:effectLst/>
              <a:ea typeface="Calibri" panose="020F0502020204030204" pitchFamily="34" charset="0"/>
              <a:cs typeface="Times New Roman" panose="02020603050405020304" pitchFamily="18" charset="0"/>
            </a:endParaRPr>
          </a:p>
          <a:p>
            <a:pPr marL="180002" algn="just">
              <a:lnSpc>
                <a:spcPct val="150000"/>
              </a:lnSpc>
              <a:spcBef>
                <a:spcPts val="601"/>
              </a:spcBef>
              <a:spcAft>
                <a:spcPts val="601"/>
              </a:spcAft>
              <a:tabLst>
                <a:tab pos="72001" algn="l"/>
              </a:tabLst>
            </a:pPr>
            <a:endParaRPr lang="es-MX" dirty="0"/>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46780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junio de 2023,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124413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julio de 2023,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99894"/>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888946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7"/>
            <a:ext cx="10533857" cy="4338432"/>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Agosto de 2023, </a:t>
            </a:r>
            <a:r>
              <a:rPr lang="es-MX" dirty="0"/>
              <a:t>se aplicó una (1) sanción administrativa por parte de la Contraloría Interna de este Instituto para la siguiente Ex Servidora Pública:</a:t>
            </a:r>
          </a:p>
          <a:p>
            <a:pPr marL="180002" algn="just">
              <a:lnSpc>
                <a:spcPct val="150000"/>
              </a:lnSpc>
              <a:spcBef>
                <a:spcPts val="601"/>
              </a:spcBef>
              <a:spcAft>
                <a:spcPts val="601"/>
              </a:spcAft>
              <a:tabLst>
                <a:tab pos="72001" algn="l"/>
              </a:tabLst>
            </a:pPr>
            <a:endParaRPr lang="es-MX" sz="1000" dirty="0"/>
          </a:p>
          <a:p>
            <a:pPr marL="342900" lvl="0" indent="-342900" algn="just">
              <a:lnSpc>
                <a:spcPct val="115000"/>
              </a:lnSpc>
              <a:buFont typeface="Cambria" panose="02040503050406030204" pitchFamily="18" charset="0"/>
              <a:buChar char="-"/>
              <a:tabLst>
                <a:tab pos="457200" algn="l"/>
              </a:tabLst>
            </a:pPr>
            <a:r>
              <a:rPr lang="es-MX" b="1" dirty="0">
                <a:solidFill>
                  <a:srgbClr val="000000"/>
                </a:solidFill>
                <a:effectLst/>
                <a:ea typeface="Calibri" panose="020F0502020204030204" pitchFamily="34" charset="0"/>
                <a:cs typeface="Times New Roman" panose="02020603050405020304" pitchFamily="18" charset="0"/>
              </a:rPr>
              <a:t>C. </a:t>
            </a:r>
            <a:r>
              <a:rPr lang="es-MX" b="1" dirty="0">
                <a:solidFill>
                  <a:srgbClr val="000000"/>
                </a:solidFill>
                <a:ea typeface="Calibri" panose="020F0502020204030204" pitchFamily="34" charset="0"/>
                <a:cs typeface="Times New Roman" panose="02020603050405020304" pitchFamily="18" charset="0"/>
              </a:rPr>
              <a:t>LILIANA DE JESÚS SALDAÑA DE LA CRUZ</a:t>
            </a:r>
            <a:r>
              <a:rPr lang="es-MX" b="1" dirty="0">
                <a:solidFill>
                  <a:srgbClr val="000000"/>
                </a:solidFill>
                <a:effectLst/>
                <a:ea typeface="Calibri" panose="020F0502020204030204" pitchFamily="34" charset="0"/>
                <a:cs typeface="Times New Roman" panose="02020603050405020304" pitchFamily="18" charset="0"/>
              </a:rPr>
              <a:t>,</a:t>
            </a:r>
            <a:r>
              <a:rPr lang="es-MX" dirty="0">
                <a:solidFill>
                  <a:srgbClr val="000000"/>
                </a:solidFill>
                <a:effectLst/>
                <a:ea typeface="Calibri" panose="020F0502020204030204" pitchFamily="34" charset="0"/>
                <a:cs typeface="Times New Roman" panose="02020603050405020304" pitchFamily="18" charset="0"/>
              </a:rPr>
              <a:t> la cual sustentaba el puesto de Consejera Presidenta del Comité Municipal de Frontera, Coahuila de Zaragoza, en el Proceso Electoral 2021, con sanción </a:t>
            </a:r>
            <a:r>
              <a:rPr lang="es-MX" b="1" dirty="0">
                <a:solidFill>
                  <a:srgbClr val="000000"/>
                </a:solidFill>
                <a:effectLst/>
                <a:ea typeface="Calibri" panose="020F0502020204030204" pitchFamily="34" charset="0"/>
                <a:cs typeface="Times New Roman" panose="02020603050405020304" pitchFamily="18" charset="0"/>
              </a:rPr>
              <a:t>Amonestación Pública.</a:t>
            </a:r>
            <a:endParaRPr lang="es-MX" b="1" dirty="0">
              <a:effectLst/>
              <a:ea typeface="Calibri" panose="020F0502020204030204" pitchFamily="34" charset="0"/>
              <a:cs typeface="Times New Roman" panose="02020603050405020304" pitchFamily="18" charset="0"/>
            </a:endParaRP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970745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Septiembre de 2023,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197359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Octubre de 2023,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383479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Noviembre de 2023,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546489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Diciembre de 2023,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28455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67502"/>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063070709"/>
              </p:ext>
            </p:extLst>
          </p:nvPr>
        </p:nvGraphicFramePr>
        <p:xfrm>
          <a:off x="610973" y="2232816"/>
          <a:ext cx="10970056" cy="4236720"/>
        </p:xfrm>
        <a:graphic>
          <a:graphicData uri="http://schemas.openxmlformats.org/drawingml/2006/table">
            <a:tbl>
              <a:tblPr firstRow="1" bandRow="1">
                <a:tableStyleId>{5C22544A-7EE6-4342-B048-85BDC9FD1C3A}</a:tableStyleId>
              </a:tblPr>
              <a:tblGrid>
                <a:gridCol w="1349368">
                  <a:extLst>
                    <a:ext uri="{9D8B030D-6E8A-4147-A177-3AD203B41FA5}">
                      <a16:colId xmlns:a16="http://schemas.microsoft.com/office/drawing/2014/main" val="3815405295"/>
                    </a:ext>
                  </a:extLst>
                </a:gridCol>
                <a:gridCol w="6592143">
                  <a:extLst>
                    <a:ext uri="{9D8B030D-6E8A-4147-A177-3AD203B41FA5}">
                      <a16:colId xmlns:a16="http://schemas.microsoft.com/office/drawing/2014/main" val="1609311639"/>
                    </a:ext>
                  </a:extLst>
                </a:gridCol>
                <a:gridCol w="1567968">
                  <a:extLst>
                    <a:ext uri="{9D8B030D-6E8A-4147-A177-3AD203B41FA5}">
                      <a16:colId xmlns:a16="http://schemas.microsoft.com/office/drawing/2014/main" val="3091896015"/>
                    </a:ext>
                  </a:extLst>
                </a:gridCol>
                <a:gridCol w="1460577">
                  <a:extLst>
                    <a:ext uri="{9D8B030D-6E8A-4147-A177-3AD203B41FA5}">
                      <a16:colId xmlns:a16="http://schemas.microsoft.com/office/drawing/2014/main" val="3243898174"/>
                    </a:ext>
                  </a:extLst>
                </a:gridCol>
              </a:tblGrid>
              <a:tr h="355706">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400" dirty="0" err="1"/>
                        <a:t>Fasur</a:t>
                      </a:r>
                      <a:r>
                        <a:rPr lang="es-ES" sz="1400" dirty="0"/>
                        <a:t> Hiram Rodríguez Luna</a:t>
                      </a:r>
                    </a:p>
                  </a:txBody>
                  <a:tcPr anchor="ctr">
                    <a:solidFill>
                      <a:schemeClr val="bg2"/>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 Amonestación pública</a:t>
                      </a:r>
                    </a:p>
                  </a:txBody>
                  <a:tcPr anchor="ctr">
                    <a:solidFill>
                      <a:schemeClr val="bg2"/>
                    </a:solidFill>
                  </a:tcPr>
                </a:tc>
                <a:extLst>
                  <a:ext uri="{0D108BD9-81ED-4DB2-BD59-A6C34878D82A}">
                    <a16:rowId xmlns:a16="http://schemas.microsoft.com/office/drawing/2014/main" val="687376686"/>
                  </a:ext>
                </a:extLst>
              </a:tr>
              <a:tr h="372922">
                <a:tc>
                  <a:txBody>
                    <a:bodyPr/>
                    <a:lstStyle/>
                    <a:p>
                      <a:pPr algn="ctr"/>
                      <a:r>
                        <a:rPr lang="es-ES" sz="1400" dirty="0"/>
                        <a:t>Victoria Araceli Sánchez Valdés</a:t>
                      </a:r>
                    </a:p>
                  </a:txBody>
                  <a:tcPr anchor="ctr">
                    <a:solidFill>
                      <a:schemeClr val="bg2">
                        <a:lumMod val="90000"/>
                      </a:schemeClr>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pública</a:t>
                      </a:r>
                    </a:p>
                  </a:txBody>
                  <a:tcPr anchor="ctr">
                    <a:solidFill>
                      <a:schemeClr val="bg2">
                        <a:lumMod val="90000"/>
                      </a:schemeClr>
                    </a:solidFill>
                  </a:tcPr>
                </a:tc>
                <a:extLst>
                  <a:ext uri="{0D108BD9-81ED-4DB2-BD59-A6C34878D82A}">
                    <a16:rowId xmlns:a16="http://schemas.microsoft.com/office/drawing/2014/main" val="894425789"/>
                  </a:ext>
                </a:extLst>
              </a:tr>
              <a:tr h="372922">
                <a:tc>
                  <a:txBody>
                    <a:bodyPr/>
                    <a:lstStyle/>
                    <a:p>
                      <a:pPr algn="ctr"/>
                      <a:r>
                        <a:rPr lang="es-ES" sz="1400" dirty="0"/>
                        <a:t>Jesús Javier Covarrubias Delgado</a:t>
                      </a:r>
                    </a:p>
                  </a:txBody>
                  <a:tcPr anchor="ctr">
                    <a:solidFill>
                      <a:schemeClr val="bg2">
                        <a:lumMod val="90000"/>
                      </a:schemeClr>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pública</a:t>
                      </a:r>
                    </a:p>
                  </a:txBody>
                  <a:tcPr anchor="ctr">
                    <a:solidFill>
                      <a:schemeClr val="bg2">
                        <a:lumMod val="90000"/>
                      </a:schemeClr>
                    </a:solidFill>
                  </a:tcPr>
                </a:tc>
                <a:extLst>
                  <a:ext uri="{0D108BD9-81ED-4DB2-BD59-A6C34878D82A}">
                    <a16:rowId xmlns:a16="http://schemas.microsoft.com/office/drawing/2014/main" val="1187102400"/>
                  </a:ext>
                </a:extLst>
              </a:tr>
              <a:tr h="372922">
                <a:tc>
                  <a:txBody>
                    <a:bodyPr/>
                    <a:lstStyle/>
                    <a:p>
                      <a:pPr algn="ctr"/>
                      <a:r>
                        <a:rPr lang="es-ES" sz="1400" dirty="0"/>
                        <a:t>*********</a:t>
                      </a:r>
                    </a:p>
                  </a:txBody>
                  <a:tcPr anchor="ctr">
                    <a:solidFill>
                      <a:schemeClr val="bg2">
                        <a:lumMod val="90000"/>
                      </a:schemeClr>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privada</a:t>
                      </a:r>
                    </a:p>
                  </a:txBody>
                  <a:tcPr anchor="ctr">
                    <a:solidFill>
                      <a:schemeClr val="bg2">
                        <a:lumMod val="90000"/>
                      </a:schemeClr>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400" dirty="0"/>
                        <a:t>*********</a:t>
                      </a:r>
                    </a:p>
                  </a:txBody>
                  <a:tcPr anchor="ctr">
                    <a:solidFill>
                      <a:schemeClr val="bg2">
                        <a:lumMod val="90000"/>
                      </a:schemeClr>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2" name="CuadroTexto 1">
            <a:extLst>
              <a:ext uri="{FF2B5EF4-FFF2-40B4-BE49-F238E27FC236}">
                <a16:creationId xmlns:a16="http://schemas.microsoft.com/office/drawing/2014/main" id="{5EEB2B06-6CF6-4BB9-A022-B0D2198C14B5}"/>
              </a:ext>
            </a:extLst>
          </p:cNvPr>
          <p:cNvSpPr txBox="1"/>
          <p:nvPr/>
        </p:nvSpPr>
        <p:spPr>
          <a:xfrm>
            <a:off x="2180668" y="1609658"/>
            <a:ext cx="7830663" cy="369332"/>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Durante el año 2019, únicamente se aplicaron sanciones en el mes de septiembre</a:t>
            </a:r>
          </a:p>
        </p:txBody>
      </p:sp>
      <p:sp>
        <p:nvSpPr>
          <p:cNvPr id="8" name="CuadroTexto 7">
            <a:extLst>
              <a:ext uri="{FF2B5EF4-FFF2-40B4-BE49-F238E27FC236}">
                <a16:creationId xmlns:a16="http://schemas.microsoft.com/office/drawing/2014/main" id="{B1B39EAB-DCB3-4304-85D4-61105F68C5B0}"/>
              </a:ext>
            </a:extLst>
          </p:cNvPr>
          <p:cNvSpPr txBox="1"/>
          <p:nvPr/>
        </p:nvSpPr>
        <p:spPr>
          <a:xfrm>
            <a:off x="610972" y="6500313"/>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sp>
        <p:nvSpPr>
          <p:cNvPr id="10" name="CuadroTexto 9">
            <a:extLst>
              <a:ext uri="{FF2B5EF4-FFF2-40B4-BE49-F238E27FC236}">
                <a16:creationId xmlns:a16="http://schemas.microsoft.com/office/drawing/2014/main" id="{80428637-42B1-4CAA-A213-72789D37FB13}"/>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durante el año </a:t>
            </a:r>
            <a:r>
              <a:rPr lang="es-MX" b="1" dirty="0">
                <a:solidFill>
                  <a:srgbClr val="A963A9"/>
                </a:solidFill>
              </a:rPr>
              <a:t>2019</a:t>
            </a:r>
          </a:p>
        </p:txBody>
      </p:sp>
    </p:spTree>
    <p:extLst>
      <p:ext uri="{BB962C8B-B14F-4D97-AF65-F5344CB8AC3E}">
        <p14:creationId xmlns:p14="http://schemas.microsoft.com/office/powerpoint/2010/main" val="12588656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Enero de 2024,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959079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dirty="0">
                <a:solidFill>
                  <a:srgbClr val="A963A9"/>
                </a:solidFill>
              </a:rPr>
              <a:t>Febrero de 2024,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362614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upo 11">
            <a:extLst>
              <a:ext uri="{FF2B5EF4-FFF2-40B4-BE49-F238E27FC236}">
                <a16:creationId xmlns:a16="http://schemas.microsoft.com/office/drawing/2014/main" id="{EAE67FBE-A56E-AC4F-AEFC-D4CA1DF5BCBC}"/>
              </a:ext>
            </a:extLst>
          </p:cNvPr>
          <p:cNvGrpSpPr/>
          <p:nvPr/>
        </p:nvGrpSpPr>
        <p:grpSpPr>
          <a:xfrm>
            <a:off x="8657232" y="70316"/>
            <a:ext cx="2569871" cy="1292527"/>
            <a:chOff x="7441241" y="991055"/>
            <a:chExt cx="4198477" cy="1022347"/>
          </a:xfrm>
        </p:grpSpPr>
        <p:sp>
          <p:nvSpPr>
            <p:cNvPr id="13" name="Rectángulo 12">
              <a:extLst>
                <a:ext uri="{FF2B5EF4-FFF2-40B4-BE49-F238E27FC236}">
                  <a16:creationId xmlns:a16="http://schemas.microsoft.com/office/drawing/2014/main" id="{5187C435-1BAA-C09D-0C4B-10A63B683BE5}"/>
                </a:ext>
              </a:extLst>
            </p:cNvPr>
            <p:cNvSpPr/>
            <p:nvPr/>
          </p:nvSpPr>
          <p:spPr>
            <a:xfrm>
              <a:off x="7441241" y="991055"/>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14" name="Rectángulo 13">
              <a:extLst>
                <a:ext uri="{FF2B5EF4-FFF2-40B4-BE49-F238E27FC236}">
                  <a16:creationId xmlns:a16="http://schemas.microsoft.com/office/drawing/2014/main" id="{D92DF3D8-1769-27A0-56F2-309684BB82F4}"/>
                </a:ext>
              </a:extLst>
            </p:cNvPr>
            <p:cNvSpPr/>
            <p:nvPr/>
          </p:nvSpPr>
          <p:spPr>
            <a:xfrm>
              <a:off x="7441241" y="1356110"/>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15" name="Rectángulo 14">
            <a:extLst>
              <a:ext uri="{FF2B5EF4-FFF2-40B4-BE49-F238E27FC236}">
                <a16:creationId xmlns:a16="http://schemas.microsoft.com/office/drawing/2014/main" id="{24FAC84A-EE25-F6F6-D5EB-802E3E9AEFC9}"/>
              </a:ext>
            </a:extLst>
          </p:cNvPr>
          <p:cNvSpPr/>
          <p:nvPr/>
        </p:nvSpPr>
        <p:spPr>
          <a:xfrm>
            <a:off x="610972" y="255441"/>
            <a:ext cx="3210401" cy="1169553"/>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15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6" name="Tabla 15">
            <a:extLst>
              <a:ext uri="{FF2B5EF4-FFF2-40B4-BE49-F238E27FC236}">
                <a16:creationId xmlns:a16="http://schemas.microsoft.com/office/drawing/2014/main" id="{4357CD6F-A91B-78AC-9B19-3B6C0660416F}"/>
              </a:ext>
            </a:extLst>
          </p:cNvPr>
          <p:cNvGraphicFramePr>
            <a:graphicFrameLocks noGrp="1"/>
          </p:cNvGraphicFramePr>
          <p:nvPr>
            <p:extLst>
              <p:ext uri="{D42A27DB-BD31-4B8C-83A1-F6EECF244321}">
                <p14:modId xmlns:p14="http://schemas.microsoft.com/office/powerpoint/2010/main" val="2167317315"/>
              </p:ext>
            </p:extLst>
          </p:nvPr>
        </p:nvGraphicFramePr>
        <p:xfrm>
          <a:off x="521728" y="1362843"/>
          <a:ext cx="11170210" cy="5420824"/>
        </p:xfrm>
        <a:graphic>
          <a:graphicData uri="http://schemas.openxmlformats.org/drawingml/2006/table">
            <a:tbl>
              <a:tblPr firstRow="1" bandRow="1">
                <a:tableStyleId>{5C22544A-7EE6-4342-B048-85BDC9FD1C3A}</a:tableStyleId>
              </a:tblPr>
              <a:tblGrid>
                <a:gridCol w="1817968">
                  <a:extLst>
                    <a:ext uri="{9D8B030D-6E8A-4147-A177-3AD203B41FA5}">
                      <a16:colId xmlns:a16="http://schemas.microsoft.com/office/drawing/2014/main" val="649461915"/>
                    </a:ext>
                  </a:extLst>
                </a:gridCol>
                <a:gridCol w="2128837">
                  <a:extLst>
                    <a:ext uri="{9D8B030D-6E8A-4147-A177-3AD203B41FA5}">
                      <a16:colId xmlns:a16="http://schemas.microsoft.com/office/drawing/2014/main" val="203957414"/>
                    </a:ext>
                  </a:extLst>
                </a:gridCol>
                <a:gridCol w="3557588">
                  <a:extLst>
                    <a:ext uri="{9D8B030D-6E8A-4147-A177-3AD203B41FA5}">
                      <a16:colId xmlns:a16="http://schemas.microsoft.com/office/drawing/2014/main" val="2162176112"/>
                    </a:ext>
                  </a:extLst>
                </a:gridCol>
                <a:gridCol w="3665817">
                  <a:extLst>
                    <a:ext uri="{9D8B030D-6E8A-4147-A177-3AD203B41FA5}">
                      <a16:colId xmlns:a16="http://schemas.microsoft.com/office/drawing/2014/main" val="1793552894"/>
                    </a:ext>
                  </a:extLst>
                </a:gridCol>
              </a:tblGrid>
              <a:tr h="1018686">
                <a:tc>
                  <a:txBody>
                    <a:bodyPr/>
                    <a:lstStyle/>
                    <a:p>
                      <a:pPr algn="ctr"/>
                      <a:r>
                        <a:rPr lang="es-ES" sz="1400" dirty="0">
                          <a:latin typeface="+mn-lt"/>
                        </a:rPr>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400" dirty="0">
                          <a:latin typeface="+mn-lt"/>
                        </a:rPr>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400" dirty="0">
                          <a:latin typeface="+mn-lt"/>
                        </a:rPr>
                        <a:t>Disposición</a:t>
                      </a:r>
                    </a:p>
                  </a:txBody>
                  <a:tcPr anchor="ctr">
                    <a:solidFill>
                      <a:srgbClr val="9059A1"/>
                    </a:solidFill>
                  </a:tcPr>
                </a:tc>
                <a:tc>
                  <a:txBody>
                    <a:bodyPr/>
                    <a:lstStyle/>
                    <a:p>
                      <a:pPr algn="ctr"/>
                      <a:r>
                        <a:rPr lang="es-ES" sz="1400" dirty="0">
                          <a:latin typeface="+mn-lt"/>
                        </a:rPr>
                        <a:t>Sanción</a:t>
                      </a:r>
                    </a:p>
                  </a:txBody>
                  <a:tcPr anchor="ctr">
                    <a:solidFill>
                      <a:srgbClr val="9059A1"/>
                    </a:solidFill>
                  </a:tcPr>
                </a:tc>
                <a:extLst>
                  <a:ext uri="{0D108BD9-81ED-4DB2-BD59-A6C34878D82A}">
                    <a16:rowId xmlns:a16="http://schemas.microsoft.com/office/drawing/2014/main" val="3261022819"/>
                  </a:ext>
                </a:extLst>
              </a:tr>
              <a:tr h="3944625">
                <a:tc>
                  <a:txBody>
                    <a:bodyPr/>
                    <a:lstStyle/>
                    <a:p>
                      <a:pPr algn="ctr">
                        <a:lnSpc>
                          <a:spcPct val="115000"/>
                        </a:lnSpc>
                        <a:spcAft>
                          <a:spcPts val="0"/>
                        </a:spcAft>
                      </a:pPr>
                      <a:r>
                        <a:rPr lang="es-MX" sz="1400" dirty="0" err="1">
                          <a:effectLst/>
                          <a:latin typeface="+mn-lt"/>
                          <a:ea typeface="Calibri" panose="020F0502020204030204" pitchFamily="34" charset="0"/>
                          <a:cs typeface="Times New Roman" panose="02020603050405020304" pitchFamily="18" charset="0"/>
                        </a:rPr>
                        <a:t>Fasur</a:t>
                      </a:r>
                      <a:r>
                        <a:rPr lang="es-MX" sz="1400" dirty="0">
                          <a:effectLst/>
                          <a:latin typeface="+mn-lt"/>
                          <a:ea typeface="Calibri" panose="020F0502020204030204" pitchFamily="34" charset="0"/>
                          <a:cs typeface="Times New Roman" panose="02020603050405020304" pitchFamily="18" charset="0"/>
                        </a:rPr>
                        <a:t> Hiram Rodríguez Luna</a:t>
                      </a:r>
                    </a:p>
                  </a:txBody>
                  <a:tcPr marL="68580" marR="68580" marT="0" marB="0" anchor="ctr">
                    <a:solidFill>
                      <a:schemeClr val="bg2">
                        <a:lumMod val="90000"/>
                      </a:schemeClr>
                    </a:solidFill>
                  </a:tcPr>
                </a:tc>
                <a:tc>
                  <a:txBody>
                    <a:bodyPr/>
                    <a:lstStyle/>
                    <a:p>
                      <a:pPr marL="0" marR="0" lvl="0" indent="0" algn="just" defTabSz="914411" rtl="0" eaLnBrk="1" fontAlgn="auto" latinLnBrk="0" hangingPunct="1">
                        <a:lnSpc>
                          <a:spcPct val="115000"/>
                        </a:lnSpc>
                        <a:spcBef>
                          <a:spcPts val="0"/>
                        </a:spcBef>
                        <a:spcAft>
                          <a:spcPts val="0"/>
                        </a:spcAft>
                        <a:buClrTx/>
                        <a:buSzTx/>
                        <a:buFontTx/>
                        <a:buNone/>
                        <a:tabLst/>
                        <a:defRPr/>
                      </a:pPr>
                      <a:r>
                        <a:rPr lang="es-MX" sz="1400" kern="1200" noProof="0" dirty="0">
                          <a:solidFill>
                            <a:schemeClr val="dk1"/>
                          </a:solidFill>
                          <a:effectLst/>
                          <a:latin typeface="+mn-lt"/>
                          <a:ea typeface="+mn-ea"/>
                          <a:cs typeface="+mn-cs"/>
                        </a:rPr>
                        <a:t>Acciones u omisiones practicadas en la </a:t>
                      </a:r>
                      <a:r>
                        <a:rPr lang="es-MX" sz="1400" b="0" kern="1200" noProof="0" dirty="0">
                          <a:solidFill>
                            <a:schemeClr val="dk1"/>
                          </a:solidFill>
                          <a:effectLst/>
                          <a:latin typeface="+mn-lt"/>
                          <a:ea typeface="+mn-ea"/>
                          <a:cs typeface="+mn-cs"/>
                        </a:rPr>
                        <a:t>Auditoría Integral a las Operaciones del 2do Trimestre del 2020 de este Instituto Electoral de Coahuila, donde se concluye que no se solventan veinticinco (25) de las veintiocho (28) observaciones, elaborada por el Área </a:t>
                      </a:r>
                      <a:r>
                        <a:rPr lang="es-MX" sz="1400" kern="1200" noProof="0" dirty="0">
                          <a:solidFill>
                            <a:schemeClr val="dk1"/>
                          </a:solidFill>
                          <a:effectLst/>
                          <a:latin typeface="+mn-lt"/>
                          <a:ea typeface="+mn-ea"/>
                          <a:cs typeface="+mn-cs"/>
                        </a:rPr>
                        <a:t>de Auditoría de la Contraloría Interna, Órgano Interno de Control.</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pPr>
                      <a:endParaRPr lang="es-MX" sz="1400" dirty="0">
                        <a:effectLst/>
                        <a:latin typeface="+mn-lt"/>
                        <a:ea typeface="Calibri" panose="020F0502020204030204" pitchFamily="34" charset="0"/>
                        <a:cs typeface="Times New Roman" panose="02020603050405020304" pitchFamily="18" charset="0"/>
                      </a:endParaRPr>
                    </a:p>
                    <a:p>
                      <a:pPr algn="just">
                        <a:lnSpc>
                          <a:spcPct val="115000"/>
                        </a:lnSpc>
                      </a:pPr>
                      <a:r>
                        <a:rPr lang="es-MX" sz="1400" dirty="0">
                          <a:effectLst/>
                          <a:latin typeface="+mn-lt"/>
                          <a:ea typeface="Calibri" panose="020F0502020204030204" pitchFamily="34" charset="0"/>
                          <a:cs typeface="Times New Roman" panose="02020603050405020304" pitchFamily="18" charset="0"/>
                        </a:rPr>
                        <a:t>Artículos </a:t>
                      </a:r>
                      <a:r>
                        <a:rPr lang="es-MX" sz="1400" dirty="0">
                          <a:solidFill>
                            <a:srgbClr val="000000"/>
                          </a:solidFill>
                          <a:effectLst/>
                          <a:latin typeface="+mn-lt"/>
                          <a:ea typeface="Calibri" panose="020F0502020204030204" pitchFamily="34" charset="0"/>
                          <a:cs typeface="Times New Roman" panose="02020603050405020304" pitchFamily="18" charset="0"/>
                        </a:rPr>
                        <a:t>7 fracciones I, III, VI</a:t>
                      </a:r>
                      <a:r>
                        <a:rPr lang="es-MX" sz="1400" dirty="0">
                          <a:effectLst/>
                          <a:latin typeface="+mn-lt"/>
                          <a:ea typeface="Calibri" panose="020F0502020204030204" pitchFamily="34" charset="0"/>
                          <a:cs typeface="Arial" panose="020B0604020202020204" pitchFamily="34" charset="0"/>
                        </a:rPr>
                        <a:t> de la</a:t>
                      </a:r>
                      <a:r>
                        <a:rPr lang="es-MX" sz="1400" b="1" dirty="0">
                          <a:effectLst/>
                          <a:latin typeface="+mn-lt"/>
                          <a:ea typeface="Calibri" panose="020F0502020204030204" pitchFamily="34" charset="0"/>
                          <a:cs typeface="Arial" panose="020B0604020202020204" pitchFamily="34" charset="0"/>
                        </a:rPr>
                        <a:t> </a:t>
                      </a:r>
                      <a:r>
                        <a:rPr lang="es-MX" sz="1400" dirty="0">
                          <a:effectLst/>
                          <a:latin typeface="+mn-lt"/>
                          <a:ea typeface="Calibri" panose="020F0502020204030204" pitchFamily="34" charset="0"/>
                          <a:cs typeface="Arial" panose="020B0604020202020204" pitchFamily="34" charset="0"/>
                        </a:rPr>
                        <a:t>Ley General de Responsabilidades Administrativas, artículo 66-A fracciones I y VI de la </a:t>
                      </a:r>
                      <a:r>
                        <a:rPr lang="es-MX" sz="1400" dirty="0">
                          <a:effectLst/>
                          <a:latin typeface="+mn-lt"/>
                          <a:ea typeface="Calibri" panose="020F0502020204030204" pitchFamily="34" charset="0"/>
                          <a:cs typeface="Times New Roman" panose="02020603050405020304" pitchFamily="18" charset="0"/>
                        </a:rPr>
                        <a:t>Ley de Adquisiciones, Arrendamientos y Contratación de Servicios para el Estado de Coahuila,</a:t>
                      </a:r>
                      <a:r>
                        <a:rPr lang="es-MX" sz="140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42 y 43 de la Ley General de Contabilidad Gubernamental, los puntos 4 y 5 de los </a:t>
                      </a:r>
                      <a:r>
                        <a:rPr lang="es-MX" sz="1400" dirty="0">
                          <a:effectLst/>
                          <a:latin typeface="+mn-lt"/>
                          <a:ea typeface="Calibri" panose="020F0502020204030204" pitchFamily="34" charset="0"/>
                          <a:cs typeface="Times New Roman" panose="02020603050405020304" pitchFamily="18" charset="0"/>
                        </a:rPr>
                        <a:t>Postulados Básicos de Contabilidad Gubernamental, emitidos por el CONAC, articulo 9 de la </a:t>
                      </a:r>
                      <a:r>
                        <a:rPr lang="es-MX" sz="1400" dirty="0">
                          <a:effectLst/>
                          <a:latin typeface="+mn-lt"/>
                          <a:ea typeface="Calibri" panose="020F0502020204030204" pitchFamily="34" charset="0"/>
                          <a:cs typeface="Arial" panose="020B0604020202020204" pitchFamily="34" charset="0"/>
                        </a:rPr>
                        <a:t>Ley de Rendición de Cuentas y Fiscalización Superior del Estado de Coahuila de Zaragoza y articulo 43 en sus fracciones VII y XXI del Reglamento Interior del Instituto Electoral de Coahuila.</a:t>
                      </a:r>
                    </a:p>
                    <a:p>
                      <a:pPr algn="just">
                        <a:lnSpc>
                          <a:spcPct val="115000"/>
                        </a:lnSpc>
                      </a:pPr>
                      <a:endParaRPr lang="es-MX" sz="1400" dirty="0">
                        <a:effectLst/>
                        <a:latin typeface="+mn-lt"/>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lgn="just">
                        <a:lnSpc>
                          <a:spcPct val="115000"/>
                        </a:lnSpc>
                        <a:spcAft>
                          <a:spcPts val="0"/>
                        </a:spcAft>
                      </a:pPr>
                      <a:r>
                        <a:rPr lang="es-MX" sz="1400" kern="1200" noProof="0" dirty="0">
                          <a:solidFill>
                            <a:schemeClr val="dk1"/>
                          </a:solidFill>
                          <a:effectLst/>
                          <a:latin typeface="+mn-lt"/>
                          <a:ea typeface="+mn-ea"/>
                          <a:cs typeface="+mn-cs"/>
                        </a:rPr>
                        <a:t>Inhabilitación temporal para desempeñar empleos, cargos o comisiones en el servicio publico y para participar en adquisiciones, arrendamiento, servicios u obras publicas por un periodo de tres (03) meses.</a:t>
                      </a:r>
                    </a:p>
                    <a:p>
                      <a:pPr algn="just">
                        <a:lnSpc>
                          <a:spcPct val="115000"/>
                        </a:lnSpc>
                        <a:spcAft>
                          <a:spcPts val="0"/>
                        </a:spcAft>
                      </a:pPr>
                      <a:endParaRPr lang="es-MX" sz="1400" kern="1200" noProof="0" dirty="0">
                        <a:solidFill>
                          <a:schemeClr val="dk1"/>
                        </a:solidFill>
                        <a:effectLst/>
                        <a:latin typeface="+mn-lt"/>
                        <a:ea typeface="+mn-ea"/>
                        <a:cs typeface="+mn-cs"/>
                      </a:endParaRPr>
                    </a:p>
                    <a:p>
                      <a:pPr algn="just">
                        <a:lnSpc>
                          <a:spcPct val="115000"/>
                        </a:lnSpc>
                        <a:spcAft>
                          <a:spcPts val="0"/>
                        </a:spcAft>
                      </a:pPr>
                      <a:r>
                        <a:rPr lang="es-MX" sz="1400" kern="1200" noProof="0" dirty="0">
                          <a:solidFill>
                            <a:schemeClr val="dk1"/>
                          </a:solidFill>
                          <a:effectLst/>
                          <a:latin typeface="+mn-lt"/>
                          <a:ea typeface="+mn-ea"/>
                          <a:cs typeface="+mn-cs"/>
                        </a:rPr>
                        <a:t>Acuerdo de Ejecutoriedad con fecha 29 de Marzo de 2024 por lo que con posterioridad se realizarán los trámites ante la Secretaría de Fiscalización y Rendición de Cuentas de Coahuila para dejar firme dicha inhabilitación.</a:t>
                      </a:r>
                    </a:p>
                  </a:txBody>
                  <a:tcPr marL="68580" marR="68580" marT="0" marB="0" anchor="ctr">
                    <a:solidFill>
                      <a:schemeClr val="bg2">
                        <a:lumMod val="90000"/>
                      </a:schemeClr>
                    </a:solidFill>
                  </a:tcPr>
                </a:tc>
                <a:extLst>
                  <a:ext uri="{0D108BD9-81ED-4DB2-BD59-A6C34878D82A}">
                    <a16:rowId xmlns:a16="http://schemas.microsoft.com/office/drawing/2014/main" val="1034361623"/>
                  </a:ext>
                </a:extLst>
              </a:tr>
            </a:tbl>
          </a:graphicData>
        </a:graphic>
      </p:graphicFrame>
      <p:sp>
        <p:nvSpPr>
          <p:cNvPr id="17" name="CuadroTexto 16">
            <a:extLst>
              <a:ext uri="{FF2B5EF4-FFF2-40B4-BE49-F238E27FC236}">
                <a16:creationId xmlns:a16="http://schemas.microsoft.com/office/drawing/2014/main" id="{C3DA02E0-65BF-42F9-339E-A347F6DAE4E1}"/>
              </a:ext>
            </a:extLst>
          </p:cNvPr>
          <p:cNvSpPr txBox="1"/>
          <p:nvPr/>
        </p:nvSpPr>
        <p:spPr>
          <a:xfrm>
            <a:off x="4085223" y="250765"/>
            <a:ext cx="3521412" cy="707886"/>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000" dirty="0"/>
              <a:t>Sanciones aplicadas en el mes de </a:t>
            </a:r>
            <a:r>
              <a:rPr lang="es-MX" sz="2000" b="1" dirty="0">
                <a:solidFill>
                  <a:srgbClr val="7030A0"/>
                </a:solidFill>
              </a:rPr>
              <a:t>Marzo de 2024</a:t>
            </a:r>
            <a:endParaRPr lang="es-MX" sz="2000" dirty="0"/>
          </a:p>
        </p:txBody>
      </p:sp>
    </p:spTree>
    <p:extLst>
      <p:ext uri="{BB962C8B-B14F-4D97-AF65-F5344CB8AC3E}">
        <p14:creationId xmlns:p14="http://schemas.microsoft.com/office/powerpoint/2010/main" val="14027764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upo 11">
            <a:extLst>
              <a:ext uri="{FF2B5EF4-FFF2-40B4-BE49-F238E27FC236}">
                <a16:creationId xmlns:a16="http://schemas.microsoft.com/office/drawing/2014/main" id="{EAE67FBE-A56E-AC4F-AEFC-D4CA1DF5BCBC}"/>
              </a:ext>
            </a:extLst>
          </p:cNvPr>
          <p:cNvGrpSpPr/>
          <p:nvPr/>
        </p:nvGrpSpPr>
        <p:grpSpPr>
          <a:xfrm>
            <a:off x="8657232" y="70316"/>
            <a:ext cx="2569871" cy="1292527"/>
            <a:chOff x="7441241" y="991055"/>
            <a:chExt cx="4198477" cy="1022347"/>
          </a:xfrm>
        </p:grpSpPr>
        <p:sp>
          <p:nvSpPr>
            <p:cNvPr id="13" name="Rectángulo 12">
              <a:extLst>
                <a:ext uri="{FF2B5EF4-FFF2-40B4-BE49-F238E27FC236}">
                  <a16:creationId xmlns:a16="http://schemas.microsoft.com/office/drawing/2014/main" id="{5187C435-1BAA-C09D-0C4B-10A63B683BE5}"/>
                </a:ext>
              </a:extLst>
            </p:cNvPr>
            <p:cNvSpPr/>
            <p:nvPr/>
          </p:nvSpPr>
          <p:spPr>
            <a:xfrm>
              <a:off x="7441241" y="991055"/>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14" name="Rectángulo 13">
              <a:extLst>
                <a:ext uri="{FF2B5EF4-FFF2-40B4-BE49-F238E27FC236}">
                  <a16:creationId xmlns:a16="http://schemas.microsoft.com/office/drawing/2014/main" id="{D92DF3D8-1769-27A0-56F2-309684BB82F4}"/>
                </a:ext>
              </a:extLst>
            </p:cNvPr>
            <p:cNvSpPr/>
            <p:nvPr/>
          </p:nvSpPr>
          <p:spPr>
            <a:xfrm>
              <a:off x="7441241" y="1356110"/>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15" name="Rectángulo 14">
            <a:extLst>
              <a:ext uri="{FF2B5EF4-FFF2-40B4-BE49-F238E27FC236}">
                <a16:creationId xmlns:a16="http://schemas.microsoft.com/office/drawing/2014/main" id="{24FAC84A-EE25-F6F6-D5EB-802E3E9AEFC9}"/>
              </a:ext>
            </a:extLst>
          </p:cNvPr>
          <p:cNvSpPr/>
          <p:nvPr/>
        </p:nvSpPr>
        <p:spPr>
          <a:xfrm>
            <a:off x="610972" y="255441"/>
            <a:ext cx="3210401" cy="1169553"/>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15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6" name="Tabla 15">
            <a:extLst>
              <a:ext uri="{FF2B5EF4-FFF2-40B4-BE49-F238E27FC236}">
                <a16:creationId xmlns:a16="http://schemas.microsoft.com/office/drawing/2014/main" id="{4357CD6F-A91B-78AC-9B19-3B6C0660416F}"/>
              </a:ext>
            </a:extLst>
          </p:cNvPr>
          <p:cNvGraphicFramePr>
            <a:graphicFrameLocks noGrp="1"/>
          </p:cNvGraphicFramePr>
          <p:nvPr>
            <p:extLst>
              <p:ext uri="{D42A27DB-BD31-4B8C-83A1-F6EECF244321}">
                <p14:modId xmlns:p14="http://schemas.microsoft.com/office/powerpoint/2010/main" val="522419616"/>
              </p:ext>
            </p:extLst>
          </p:nvPr>
        </p:nvGraphicFramePr>
        <p:xfrm>
          <a:off x="521728" y="1362843"/>
          <a:ext cx="11170210" cy="4963311"/>
        </p:xfrm>
        <a:graphic>
          <a:graphicData uri="http://schemas.openxmlformats.org/drawingml/2006/table">
            <a:tbl>
              <a:tblPr firstRow="1" bandRow="1">
                <a:tableStyleId>{5C22544A-7EE6-4342-B048-85BDC9FD1C3A}</a:tableStyleId>
              </a:tblPr>
              <a:tblGrid>
                <a:gridCol w="1817968">
                  <a:extLst>
                    <a:ext uri="{9D8B030D-6E8A-4147-A177-3AD203B41FA5}">
                      <a16:colId xmlns:a16="http://schemas.microsoft.com/office/drawing/2014/main" val="649461915"/>
                    </a:ext>
                  </a:extLst>
                </a:gridCol>
                <a:gridCol w="2128837">
                  <a:extLst>
                    <a:ext uri="{9D8B030D-6E8A-4147-A177-3AD203B41FA5}">
                      <a16:colId xmlns:a16="http://schemas.microsoft.com/office/drawing/2014/main" val="203957414"/>
                    </a:ext>
                  </a:extLst>
                </a:gridCol>
                <a:gridCol w="3557588">
                  <a:extLst>
                    <a:ext uri="{9D8B030D-6E8A-4147-A177-3AD203B41FA5}">
                      <a16:colId xmlns:a16="http://schemas.microsoft.com/office/drawing/2014/main" val="2162176112"/>
                    </a:ext>
                  </a:extLst>
                </a:gridCol>
                <a:gridCol w="3665817">
                  <a:extLst>
                    <a:ext uri="{9D8B030D-6E8A-4147-A177-3AD203B41FA5}">
                      <a16:colId xmlns:a16="http://schemas.microsoft.com/office/drawing/2014/main" val="1793552894"/>
                    </a:ext>
                  </a:extLst>
                </a:gridCol>
              </a:tblGrid>
              <a:tr h="1018686">
                <a:tc>
                  <a:txBody>
                    <a:bodyPr/>
                    <a:lstStyle/>
                    <a:p>
                      <a:pPr algn="ctr"/>
                      <a:r>
                        <a:rPr lang="es-ES" sz="1400" dirty="0">
                          <a:latin typeface="+mn-lt"/>
                        </a:rPr>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400" dirty="0">
                          <a:latin typeface="+mn-lt"/>
                        </a:rPr>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400" dirty="0">
                          <a:latin typeface="+mn-lt"/>
                        </a:rPr>
                        <a:t>Disposición</a:t>
                      </a:r>
                    </a:p>
                  </a:txBody>
                  <a:tcPr anchor="ctr">
                    <a:solidFill>
                      <a:srgbClr val="9059A1"/>
                    </a:solidFill>
                  </a:tcPr>
                </a:tc>
                <a:tc>
                  <a:txBody>
                    <a:bodyPr/>
                    <a:lstStyle/>
                    <a:p>
                      <a:pPr algn="ctr"/>
                      <a:r>
                        <a:rPr lang="es-ES" sz="1400" dirty="0">
                          <a:latin typeface="+mn-lt"/>
                        </a:rPr>
                        <a:t>Sanción</a:t>
                      </a:r>
                    </a:p>
                  </a:txBody>
                  <a:tcPr anchor="ctr">
                    <a:solidFill>
                      <a:srgbClr val="9059A1"/>
                    </a:solidFill>
                  </a:tcPr>
                </a:tc>
                <a:extLst>
                  <a:ext uri="{0D108BD9-81ED-4DB2-BD59-A6C34878D82A}">
                    <a16:rowId xmlns:a16="http://schemas.microsoft.com/office/drawing/2014/main" val="3261022819"/>
                  </a:ext>
                </a:extLst>
              </a:tr>
              <a:tr h="3944625">
                <a:tc>
                  <a:txBody>
                    <a:bodyPr/>
                    <a:lstStyle/>
                    <a:p>
                      <a:pPr algn="ctr">
                        <a:lnSpc>
                          <a:spcPct val="115000"/>
                        </a:lnSpc>
                        <a:spcAft>
                          <a:spcPts val="0"/>
                        </a:spcAft>
                      </a:pPr>
                      <a:r>
                        <a:rPr lang="es-MX" sz="1400" b="0" dirty="0">
                          <a:solidFill>
                            <a:schemeClr val="tx1"/>
                          </a:solidFill>
                          <a:effectLst/>
                          <a:latin typeface="+mn-lt"/>
                          <a:ea typeface="Calibri" panose="020F0502020204030204" pitchFamily="34" charset="0"/>
                          <a:cs typeface="Times New Roman" panose="02020603050405020304" pitchFamily="18" charset="0"/>
                        </a:rPr>
                        <a:t>Jesús Javier Covarrubias Delgado</a:t>
                      </a:r>
                    </a:p>
                  </a:txBody>
                  <a:tcPr marL="68580" marR="68580" marT="0" marB="0" anchor="ctr">
                    <a:solidFill>
                      <a:schemeClr val="bg2">
                        <a:lumMod val="90000"/>
                      </a:schemeClr>
                    </a:solidFill>
                  </a:tcPr>
                </a:tc>
                <a:tc>
                  <a:txBody>
                    <a:bodyPr/>
                    <a:lstStyle/>
                    <a:p>
                      <a:pPr marL="0" marR="0" lvl="0" indent="0" algn="just" defTabSz="914411" rtl="0" eaLnBrk="1" fontAlgn="auto" latinLnBrk="0" hangingPunct="1">
                        <a:lnSpc>
                          <a:spcPct val="115000"/>
                        </a:lnSpc>
                        <a:spcBef>
                          <a:spcPts val="0"/>
                        </a:spcBef>
                        <a:spcAft>
                          <a:spcPts val="0"/>
                        </a:spcAft>
                        <a:buClrTx/>
                        <a:buSzTx/>
                        <a:buFontTx/>
                        <a:buNone/>
                        <a:tabLst/>
                        <a:defRPr/>
                      </a:pPr>
                      <a:r>
                        <a:rPr lang="es-MX" sz="1400" kern="1200" noProof="0" dirty="0">
                          <a:solidFill>
                            <a:schemeClr val="dk1"/>
                          </a:solidFill>
                          <a:effectLst/>
                          <a:latin typeface="+mn-lt"/>
                          <a:ea typeface="+mn-ea"/>
                          <a:cs typeface="+mn-cs"/>
                        </a:rPr>
                        <a:t>Acciones u omisiones practicadas en la </a:t>
                      </a:r>
                      <a:r>
                        <a:rPr lang="es-MX" sz="1400" b="0" kern="1200" noProof="0" dirty="0">
                          <a:solidFill>
                            <a:schemeClr val="dk1"/>
                          </a:solidFill>
                          <a:effectLst/>
                          <a:latin typeface="+mn-lt"/>
                          <a:ea typeface="+mn-ea"/>
                          <a:cs typeface="+mn-cs"/>
                        </a:rPr>
                        <a:t>Auditoría Integral a las Operaciones del 2do Trimestre del 2020 de este Instituto Electoral de Coahuila, donde se concluye que no se solventan veinticinco (25) de las </a:t>
                      </a:r>
                      <a:r>
                        <a:rPr lang="es-MX" sz="1400" kern="1200" noProof="0" dirty="0">
                          <a:solidFill>
                            <a:schemeClr val="dk1"/>
                          </a:solidFill>
                          <a:effectLst/>
                          <a:latin typeface="+mn-lt"/>
                          <a:ea typeface="+mn-ea"/>
                          <a:cs typeface="+mn-cs"/>
                        </a:rPr>
                        <a:t>veintiocho (28) observaciones, elaborada por el Área de Auditoría de la Contraloría Interna, Órgano Interno de Control.</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pPr>
                      <a:endParaRPr lang="es-MX" sz="1400" dirty="0">
                        <a:solidFill>
                          <a:srgbClr val="000000"/>
                        </a:solidFill>
                        <a:effectLst/>
                        <a:latin typeface="+mn-lt"/>
                        <a:ea typeface="Calibri" panose="020F0502020204030204" pitchFamily="34" charset="0"/>
                        <a:cs typeface="Times New Roman" panose="02020603050405020304" pitchFamily="18" charset="0"/>
                      </a:endParaRPr>
                    </a:p>
                    <a:p>
                      <a:pPr algn="just">
                        <a:lnSpc>
                          <a:spcPct val="115000"/>
                        </a:lnSpc>
                      </a:pPr>
                      <a:r>
                        <a:rPr lang="es-MX" sz="140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40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42 y 43 de la Ley General de Contabilidad Gubernamental, los puntos 4 y 5 de los </a:t>
                      </a:r>
                      <a:r>
                        <a:rPr lang="es-MX" sz="1400" dirty="0">
                          <a:effectLst/>
                          <a:latin typeface="+mn-lt"/>
                          <a:ea typeface="Calibri" panose="020F0502020204030204" pitchFamily="34" charset="0"/>
                          <a:cs typeface="Times New Roman" panose="02020603050405020304" pitchFamily="18" charset="0"/>
                        </a:rPr>
                        <a:t>Postulados Básicos de Contabilidad Gubernamental, emitidos por el CONAC, articulo 9 de la </a:t>
                      </a:r>
                      <a:r>
                        <a:rPr lang="es-MX" sz="1400" dirty="0">
                          <a:effectLst/>
                          <a:latin typeface="+mn-lt"/>
                          <a:ea typeface="Calibri" panose="020F0502020204030204" pitchFamily="34" charset="0"/>
                          <a:cs typeface="Arial" panose="020B0604020202020204" pitchFamily="34" charset="0"/>
                        </a:rPr>
                        <a:t>Ley de Rendición de Cuentas y Fiscalización Superior del Estado de Coahuila de Zaragoza y articulo 43 en sus fracciones VII y XXI del Reglamento Interior del Instituto Electoral de Coahuila.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lgn="just">
                        <a:lnSpc>
                          <a:spcPct val="115000"/>
                        </a:lnSpc>
                        <a:spcAft>
                          <a:spcPts val="0"/>
                        </a:spcAft>
                      </a:pPr>
                      <a:r>
                        <a:rPr lang="es-MX" sz="1400" kern="1200" noProof="0" dirty="0">
                          <a:solidFill>
                            <a:schemeClr val="dk1"/>
                          </a:solidFill>
                          <a:effectLst/>
                          <a:latin typeface="+mn-lt"/>
                          <a:ea typeface="+mn-ea"/>
                          <a:cs typeface="+mn-cs"/>
                        </a:rPr>
                        <a:t>Inhabilitación temporal para desempeñar empleos, cargos o comisiones en el servicio publico y para participar en adquisiciones, arrendamiento, servicios u obras publicas por un periodo de tres (03) meses.</a:t>
                      </a:r>
                    </a:p>
                    <a:p>
                      <a:pPr algn="just">
                        <a:lnSpc>
                          <a:spcPct val="115000"/>
                        </a:lnSpc>
                        <a:spcAft>
                          <a:spcPts val="0"/>
                        </a:spcAft>
                      </a:pPr>
                      <a:endParaRPr lang="es-MX" sz="1400" kern="1200" noProof="0" dirty="0">
                        <a:solidFill>
                          <a:schemeClr val="dk1"/>
                        </a:solidFill>
                        <a:effectLst/>
                        <a:latin typeface="+mn-lt"/>
                        <a:ea typeface="+mn-ea"/>
                        <a:cs typeface="+mn-cs"/>
                      </a:endParaRPr>
                    </a:p>
                    <a:p>
                      <a:pPr algn="just">
                        <a:lnSpc>
                          <a:spcPct val="115000"/>
                        </a:lnSpc>
                        <a:spcAft>
                          <a:spcPts val="0"/>
                        </a:spcAft>
                      </a:pPr>
                      <a:r>
                        <a:rPr lang="es-MX" sz="1400" kern="1200" noProof="0" dirty="0">
                          <a:solidFill>
                            <a:schemeClr val="dk1"/>
                          </a:solidFill>
                          <a:effectLst/>
                          <a:latin typeface="+mn-lt"/>
                          <a:ea typeface="+mn-ea"/>
                          <a:cs typeface="+mn-cs"/>
                        </a:rPr>
                        <a:t>Acuerdo de Ejecutoriedad con fecha 29 de Marzo de 2024 por lo que con posterioridad se realizarán los trámites ante la Secretaría de Fiscalización y Rendición de Cuentas de Coahuila para dejar firme dicha inhabilitación.</a:t>
                      </a:r>
                    </a:p>
                  </a:txBody>
                  <a:tcPr marL="68580" marR="68580" marT="0" marB="0" anchor="ctr">
                    <a:solidFill>
                      <a:schemeClr val="bg2">
                        <a:lumMod val="90000"/>
                      </a:schemeClr>
                    </a:solidFill>
                  </a:tcPr>
                </a:tc>
                <a:extLst>
                  <a:ext uri="{0D108BD9-81ED-4DB2-BD59-A6C34878D82A}">
                    <a16:rowId xmlns:a16="http://schemas.microsoft.com/office/drawing/2014/main" val="1034361623"/>
                  </a:ext>
                </a:extLst>
              </a:tr>
            </a:tbl>
          </a:graphicData>
        </a:graphic>
      </p:graphicFrame>
      <p:sp>
        <p:nvSpPr>
          <p:cNvPr id="17" name="CuadroTexto 16">
            <a:extLst>
              <a:ext uri="{FF2B5EF4-FFF2-40B4-BE49-F238E27FC236}">
                <a16:creationId xmlns:a16="http://schemas.microsoft.com/office/drawing/2014/main" id="{C3DA02E0-65BF-42F9-339E-A347F6DAE4E1}"/>
              </a:ext>
            </a:extLst>
          </p:cNvPr>
          <p:cNvSpPr txBox="1"/>
          <p:nvPr/>
        </p:nvSpPr>
        <p:spPr>
          <a:xfrm>
            <a:off x="4085223" y="250765"/>
            <a:ext cx="3521412" cy="707886"/>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000" dirty="0"/>
              <a:t>Sanciones aplicadas en el mes de </a:t>
            </a:r>
            <a:r>
              <a:rPr lang="es-MX" sz="2000" b="1" dirty="0">
                <a:solidFill>
                  <a:srgbClr val="7030A0"/>
                </a:solidFill>
              </a:rPr>
              <a:t>Marzo de 2024</a:t>
            </a:r>
            <a:endParaRPr lang="es-MX" sz="2000" dirty="0"/>
          </a:p>
        </p:txBody>
      </p:sp>
    </p:spTree>
    <p:extLst>
      <p:ext uri="{BB962C8B-B14F-4D97-AF65-F5344CB8AC3E}">
        <p14:creationId xmlns:p14="http://schemas.microsoft.com/office/powerpoint/2010/main" val="14701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dirty="0">
                <a:solidFill>
                  <a:srgbClr val="A963A9"/>
                </a:solidFill>
              </a:rPr>
              <a:t>Abril de 2024,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438490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dirty="0">
                <a:solidFill>
                  <a:srgbClr val="A963A9"/>
                </a:solidFill>
              </a:rPr>
              <a:t>Mayo de 2024,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20588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dirty="0">
                <a:solidFill>
                  <a:srgbClr val="A963A9"/>
                </a:solidFill>
              </a:rPr>
              <a:t>Junio de 2024,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508480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1859814788"/>
              </p:ext>
            </p:extLst>
          </p:nvPr>
        </p:nvGraphicFramePr>
        <p:xfrm>
          <a:off x="410804" y="1413880"/>
          <a:ext cx="11193367" cy="448056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Jesús Javier Covarrubias Delgado</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pública</a:t>
                      </a:r>
                    </a:p>
                  </a:txBody>
                  <a:tcPr anchor="ctr">
                    <a:solidFill>
                      <a:schemeClr val="bg2">
                        <a:lumMod val="90000"/>
                      </a:schemeClr>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err="1"/>
                        <a:t>Fasur</a:t>
                      </a:r>
                      <a:r>
                        <a:rPr lang="es-ES" sz="1150" dirty="0"/>
                        <a:t> Hiram Rodríguez Luna</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pública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247315"/>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Julio de 2024</a:t>
            </a:r>
            <a:endParaRPr lang="es-MX" sz="2400" dirty="0"/>
          </a:p>
        </p:txBody>
      </p:sp>
    </p:spTree>
    <p:extLst>
      <p:ext uri="{BB962C8B-B14F-4D97-AF65-F5344CB8AC3E}">
        <p14:creationId xmlns:p14="http://schemas.microsoft.com/office/powerpoint/2010/main" val="2215402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12545" y="15991"/>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44752"/>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312358" y="6295921"/>
            <a:ext cx="11291811"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3616565851"/>
              </p:ext>
            </p:extLst>
          </p:nvPr>
        </p:nvGraphicFramePr>
        <p:xfrm>
          <a:off x="312357" y="1170329"/>
          <a:ext cx="11291811" cy="5068626"/>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452883">
                  <a:extLst>
                    <a:ext uri="{9D8B030D-6E8A-4147-A177-3AD203B41FA5}">
                      <a16:colId xmlns:a16="http://schemas.microsoft.com/office/drawing/2014/main" val="1609311639"/>
                    </a:ext>
                  </a:extLst>
                </a:gridCol>
                <a:gridCol w="5668376">
                  <a:extLst>
                    <a:ext uri="{9D8B030D-6E8A-4147-A177-3AD203B41FA5}">
                      <a16:colId xmlns:a16="http://schemas.microsoft.com/office/drawing/2014/main" val="3091896015"/>
                    </a:ext>
                  </a:extLst>
                </a:gridCol>
                <a:gridCol w="1186542">
                  <a:extLst>
                    <a:ext uri="{9D8B030D-6E8A-4147-A177-3AD203B41FA5}">
                      <a16:colId xmlns:a16="http://schemas.microsoft.com/office/drawing/2014/main" val="3243898174"/>
                    </a:ext>
                  </a:extLst>
                </a:gridCol>
              </a:tblGrid>
              <a:tr h="577427">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2196577">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r h="2294622">
                <a:tc>
                  <a:txBody>
                    <a:bodyPr/>
                    <a:lstStyle/>
                    <a:p>
                      <a:pPr algn="ctr"/>
                      <a:r>
                        <a:rPr lang="es-ES" sz="1150" dirty="0"/>
                        <a:t>********</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894425789"/>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92042"/>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Julio de 2024</a:t>
            </a:r>
            <a:endParaRPr lang="es-MX" sz="2400" dirty="0"/>
          </a:p>
        </p:txBody>
      </p:sp>
    </p:spTree>
    <p:extLst>
      <p:ext uri="{BB962C8B-B14F-4D97-AF65-F5344CB8AC3E}">
        <p14:creationId xmlns:p14="http://schemas.microsoft.com/office/powerpoint/2010/main" val="213890552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808247" y="6926"/>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1766170762"/>
              </p:ext>
            </p:extLst>
          </p:nvPr>
        </p:nvGraphicFramePr>
        <p:xfrm>
          <a:off x="408062" y="1161823"/>
          <a:ext cx="11119909" cy="246126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Julio de 2024</a:t>
            </a:r>
            <a:endParaRPr lang="es-MX" sz="2400" dirty="0"/>
          </a:p>
        </p:txBody>
      </p:sp>
    </p:spTree>
    <p:extLst>
      <p:ext uri="{BB962C8B-B14F-4D97-AF65-F5344CB8AC3E}">
        <p14:creationId xmlns:p14="http://schemas.microsoft.com/office/powerpoint/2010/main" val="3883859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675832555"/>
              </p:ext>
            </p:extLst>
          </p:nvPr>
        </p:nvGraphicFramePr>
        <p:xfrm>
          <a:off x="510895" y="1473827"/>
          <a:ext cx="11170210" cy="4966844"/>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508655">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Cesar Pérez Villarreal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solidFill>
                      <a:schemeClr val="bg2"/>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687376686"/>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Héctor Javier Corpus Zamora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dirty="0">
                          <a:effectLst/>
                          <a:latin typeface="+mn-lt"/>
                          <a:ea typeface="Calibri" panose="020F0502020204030204" pitchFamily="34" charset="0"/>
                          <a:cs typeface="Times New Roman" panose="02020603050405020304" pitchFamily="18" charset="0"/>
                        </a:rPr>
                        <a:t>Amonestación pública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894425789"/>
                  </a:ext>
                </a:extLst>
              </a:tr>
            </a:tbl>
          </a:graphicData>
        </a:graphic>
      </p:graphicFrame>
      <p:sp>
        <p:nvSpPr>
          <p:cNvPr id="2" name="CuadroTexto 1">
            <a:extLst>
              <a:ext uri="{FF2B5EF4-FFF2-40B4-BE49-F238E27FC236}">
                <a16:creationId xmlns:a16="http://schemas.microsoft.com/office/drawing/2014/main" id="{5EEB2B06-6CF6-4BB9-A022-B0D2198C14B5}"/>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225695438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4243487956"/>
              </p:ext>
            </p:extLst>
          </p:nvPr>
        </p:nvGraphicFramePr>
        <p:xfrm>
          <a:off x="410804" y="1413880"/>
          <a:ext cx="11193367" cy="448056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Jesús Javier Covarrubias Delgado</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pública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err="1"/>
                        <a:t>Fasur</a:t>
                      </a:r>
                      <a:r>
                        <a:rPr lang="es-ES" sz="1150" dirty="0"/>
                        <a:t> Hiram Rodríguez Luna</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pública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247315"/>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Agosto de 2024</a:t>
            </a:r>
            <a:endParaRPr lang="es-MX" sz="2400" dirty="0"/>
          </a:p>
        </p:txBody>
      </p:sp>
    </p:spTree>
    <p:extLst>
      <p:ext uri="{BB962C8B-B14F-4D97-AF65-F5344CB8AC3E}">
        <p14:creationId xmlns:p14="http://schemas.microsoft.com/office/powerpoint/2010/main" val="4064131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12545" y="15991"/>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44752"/>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312358" y="6295921"/>
            <a:ext cx="11291811"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1425995394"/>
              </p:ext>
            </p:extLst>
          </p:nvPr>
        </p:nvGraphicFramePr>
        <p:xfrm>
          <a:off x="312357" y="1170329"/>
          <a:ext cx="11291811" cy="5068626"/>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452883">
                  <a:extLst>
                    <a:ext uri="{9D8B030D-6E8A-4147-A177-3AD203B41FA5}">
                      <a16:colId xmlns:a16="http://schemas.microsoft.com/office/drawing/2014/main" val="1609311639"/>
                    </a:ext>
                  </a:extLst>
                </a:gridCol>
                <a:gridCol w="5668376">
                  <a:extLst>
                    <a:ext uri="{9D8B030D-6E8A-4147-A177-3AD203B41FA5}">
                      <a16:colId xmlns:a16="http://schemas.microsoft.com/office/drawing/2014/main" val="3091896015"/>
                    </a:ext>
                  </a:extLst>
                </a:gridCol>
                <a:gridCol w="1186542">
                  <a:extLst>
                    <a:ext uri="{9D8B030D-6E8A-4147-A177-3AD203B41FA5}">
                      <a16:colId xmlns:a16="http://schemas.microsoft.com/office/drawing/2014/main" val="3243898174"/>
                    </a:ext>
                  </a:extLst>
                </a:gridCol>
              </a:tblGrid>
              <a:tr h="577427">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2196577">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r h="2294622">
                <a:tc>
                  <a:txBody>
                    <a:bodyPr/>
                    <a:lstStyle/>
                    <a:p>
                      <a:pPr algn="ctr"/>
                      <a:r>
                        <a:rPr lang="es-ES" sz="1150" dirty="0"/>
                        <a:t>********</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894425789"/>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92042"/>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Agosto de 2024</a:t>
            </a:r>
            <a:endParaRPr lang="es-MX" sz="2400" dirty="0"/>
          </a:p>
        </p:txBody>
      </p:sp>
    </p:spTree>
    <p:extLst>
      <p:ext uri="{BB962C8B-B14F-4D97-AF65-F5344CB8AC3E}">
        <p14:creationId xmlns:p14="http://schemas.microsoft.com/office/powerpoint/2010/main" val="587548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808247" y="6926"/>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668465007"/>
              </p:ext>
            </p:extLst>
          </p:nvPr>
        </p:nvGraphicFramePr>
        <p:xfrm>
          <a:off x="408062" y="1161823"/>
          <a:ext cx="11119909" cy="246126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Agosto de 2024</a:t>
            </a:r>
            <a:endParaRPr lang="es-MX" sz="2400" dirty="0"/>
          </a:p>
        </p:txBody>
      </p:sp>
    </p:spTree>
    <p:extLst>
      <p:ext uri="{BB962C8B-B14F-4D97-AF65-F5344CB8AC3E}">
        <p14:creationId xmlns:p14="http://schemas.microsoft.com/office/powerpoint/2010/main" val="25683434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39776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a:t>
                      </a:r>
                      <a:r>
                        <a:rPr lang="es-MX" sz="1150" b="0" kern="1200" noProof="0" dirty="0">
                          <a:solidFill>
                            <a:schemeClr val="dk1"/>
                          </a:solidFill>
                          <a:effectLst/>
                          <a:latin typeface="+mn-lt"/>
                          <a:ea typeface="+mn-ea"/>
                          <a:cs typeface="+mn-cs"/>
                        </a:rPr>
                        <a:t>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MX" sz="110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elaborada por el Área </a:t>
                      </a:r>
                      <a:r>
                        <a:rPr lang="es-MX" sz="1100" kern="1200" noProof="0" dirty="0">
                          <a:solidFill>
                            <a:schemeClr val="dk1"/>
                          </a:solidFill>
                          <a:effectLst/>
                          <a:latin typeface="+mn-lt"/>
                          <a:ea typeface="+mn-ea"/>
                          <a:cs typeface="+mn-cs"/>
                        </a:rPr>
                        <a:t>de Auditoría de la Contraloría Interna, Órgano Interno de Control.</a:t>
                      </a:r>
                      <a:endParaRPr lang="es-ES" sz="1100" dirty="0"/>
                    </a:p>
                  </a:txBody>
                  <a:tcPr anchor="ctr">
                    <a:solidFill>
                      <a:schemeClr val="bg2">
                        <a:lumMod val="90000"/>
                      </a:schemeClr>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spTree>
    <p:extLst>
      <p:ext uri="{BB962C8B-B14F-4D97-AF65-F5344CB8AC3E}">
        <p14:creationId xmlns:p14="http://schemas.microsoft.com/office/powerpoint/2010/main" val="7257460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39776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0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elaborada por el Área </a:t>
                      </a:r>
                      <a:r>
                        <a:rPr lang="es-MX" sz="1100" kern="1200" noProof="0" dirty="0">
                          <a:solidFill>
                            <a:schemeClr val="dk1"/>
                          </a:solidFill>
                          <a:effectLst/>
                          <a:latin typeface="+mn-lt"/>
                          <a:ea typeface="+mn-ea"/>
                          <a:cs typeface="+mn-cs"/>
                        </a:rPr>
                        <a:t>de Auditoría de la Contraloría Interna, Órgano Interno de Control.</a:t>
                      </a:r>
                      <a:endParaRPr lang="es-ES" sz="1100" dirty="0"/>
                    </a:p>
                  </a:txBody>
                  <a:tcPr anchor="ctr">
                    <a:solidFill>
                      <a:schemeClr val="bg2"/>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MX" sz="110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elaborada por el Área </a:t>
                      </a:r>
                      <a:r>
                        <a:rPr lang="es-MX" sz="1100" kern="1200" noProof="0" dirty="0">
                          <a:solidFill>
                            <a:schemeClr val="dk1"/>
                          </a:solidFill>
                          <a:effectLst/>
                          <a:latin typeface="+mn-lt"/>
                          <a:ea typeface="+mn-ea"/>
                          <a:cs typeface="+mn-cs"/>
                        </a:rPr>
                        <a:t>de Auditoría de la Contraloría Interna, Órgano Interno de Control.</a:t>
                      </a:r>
                      <a:endParaRPr lang="es-ES" sz="1100" dirty="0"/>
                    </a:p>
                  </a:txBody>
                  <a:tcPr anchor="ctr">
                    <a:solidFill>
                      <a:schemeClr val="bg2">
                        <a:lumMod val="90000"/>
                      </a:schemeClr>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spTree>
    <p:extLst>
      <p:ext uri="{BB962C8B-B14F-4D97-AF65-F5344CB8AC3E}">
        <p14:creationId xmlns:p14="http://schemas.microsoft.com/office/powerpoint/2010/main" val="12929855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808247" y="6926"/>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08062" y="1542123"/>
          <a:ext cx="11119909" cy="204216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0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elaborada por el Área </a:t>
                      </a:r>
                      <a:r>
                        <a:rPr lang="es-MX" sz="1100" kern="1200" noProof="0" dirty="0">
                          <a:solidFill>
                            <a:schemeClr val="dk1"/>
                          </a:solidFill>
                          <a:effectLst/>
                          <a:latin typeface="+mn-lt"/>
                          <a:ea typeface="+mn-ea"/>
                          <a:cs typeface="+mn-cs"/>
                        </a:rPr>
                        <a:t>de Auditoría de la Contraloría Interna, Órgano Interno de Control.</a:t>
                      </a:r>
                      <a:endParaRPr lang="es-ES" sz="1100" dirty="0"/>
                    </a:p>
                    <a:p>
                      <a:pPr algn="just"/>
                      <a:endParaRPr lang="es-ES" sz="1150" dirty="0"/>
                    </a:p>
                  </a:txBody>
                  <a:tcPr anchor="ctr">
                    <a:solidFill>
                      <a:schemeClr val="bg2"/>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spTree>
    <p:extLst>
      <p:ext uri="{BB962C8B-B14F-4D97-AF65-F5344CB8AC3E}">
        <p14:creationId xmlns:p14="http://schemas.microsoft.com/office/powerpoint/2010/main" val="269092630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2824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txBody>
                  <a:tcPr anchor="ctr">
                    <a:solidFill>
                      <a:schemeClr val="bg2"/>
                    </a:solidFill>
                  </a:tcPr>
                </a:tc>
                <a:tc>
                  <a:txBody>
                    <a:bodyPr/>
                    <a:lstStyle/>
                    <a:p>
                      <a:pPr algn="ctr">
                        <a:spcBef>
                          <a:spcPts val="0"/>
                        </a:spcBef>
                      </a:pPr>
                      <a:r>
                        <a:rPr lang="es-MX" sz="1000" dirty="0">
                          <a:solidFill>
                            <a:srgbClr val="000000"/>
                          </a:solidFill>
                          <a:effectLst/>
                          <a:latin typeface="+mn-lt"/>
                          <a:ea typeface="Calibri" panose="020F0502020204030204" pitchFamily="34" charset="0"/>
                          <a:cs typeface="Times New Roman" panose="02020603050405020304" pitchFamily="18" charset="0"/>
                        </a:rPr>
                        <a:t>Artículo </a:t>
                      </a:r>
                      <a:r>
                        <a:rPr lang="es-MX" sz="1000" kern="1200" dirty="0">
                          <a:solidFill>
                            <a:schemeClr val="dk1"/>
                          </a:solidFill>
                          <a:effectLst/>
                          <a:latin typeface="+mn-lt"/>
                          <a:ea typeface="+mn-ea"/>
                          <a:cs typeface="+mn-cs"/>
                        </a:rPr>
                        <a:t>7 en su fracción I de la</a:t>
                      </a:r>
                      <a:r>
                        <a:rPr lang="es-MX" sz="1000" b="1" kern="1200" dirty="0">
                          <a:solidFill>
                            <a:schemeClr val="dk1"/>
                          </a:solidFill>
                          <a:effectLst/>
                          <a:latin typeface="+mn-lt"/>
                          <a:ea typeface="+mn-ea"/>
                          <a:cs typeface="+mn-cs"/>
                        </a:rPr>
                        <a:t> </a:t>
                      </a:r>
                      <a:r>
                        <a:rPr lang="es-MX" sz="10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00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247911">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txBody>
                  <a:tcPr anchor="ctr">
                    <a:solidFill>
                      <a:schemeClr val="bg2">
                        <a:lumMod val="90000"/>
                      </a:schemeClr>
                    </a:solidFill>
                  </a:tcPr>
                </a:tc>
                <a:tc>
                  <a:txBody>
                    <a:bodyPr/>
                    <a:lstStyle/>
                    <a:p>
                      <a:pPr algn="ctr">
                        <a:spcBef>
                          <a:spcPts val="0"/>
                        </a:spcBef>
                      </a:pPr>
                      <a:r>
                        <a:rPr lang="es-MX" sz="1000" dirty="0">
                          <a:solidFill>
                            <a:srgbClr val="000000"/>
                          </a:solidFill>
                          <a:effectLst/>
                          <a:latin typeface="+mn-lt"/>
                          <a:ea typeface="Calibri" panose="020F0502020204030204" pitchFamily="34" charset="0"/>
                          <a:cs typeface="Times New Roman" panose="02020603050405020304" pitchFamily="18" charset="0"/>
                        </a:rPr>
                        <a:t>Artículo </a:t>
                      </a:r>
                      <a:r>
                        <a:rPr lang="es-MX" sz="1000" kern="1200" dirty="0">
                          <a:solidFill>
                            <a:schemeClr val="dk1"/>
                          </a:solidFill>
                          <a:effectLst/>
                          <a:latin typeface="+mn-lt"/>
                          <a:ea typeface="+mn-ea"/>
                          <a:cs typeface="+mn-cs"/>
                        </a:rPr>
                        <a:t>7 en su fracción I de la</a:t>
                      </a:r>
                      <a:r>
                        <a:rPr lang="es-MX" sz="1000" b="1" kern="1200" dirty="0">
                          <a:solidFill>
                            <a:schemeClr val="dk1"/>
                          </a:solidFill>
                          <a:effectLst/>
                          <a:latin typeface="+mn-lt"/>
                          <a:ea typeface="+mn-ea"/>
                          <a:cs typeface="+mn-cs"/>
                        </a:rPr>
                        <a:t> </a:t>
                      </a:r>
                      <a:r>
                        <a:rPr lang="es-MX" sz="10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000" dirty="0">
                        <a:latin typeface="+mn-lt"/>
                      </a:endParaRPr>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spTree>
    <p:extLst>
      <p:ext uri="{BB962C8B-B14F-4D97-AF65-F5344CB8AC3E}">
        <p14:creationId xmlns:p14="http://schemas.microsoft.com/office/powerpoint/2010/main" val="2403779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2824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txBody>
                  <a:tcPr anchor="ctr">
                    <a:solidFill>
                      <a:schemeClr val="bg2"/>
                    </a:solidFill>
                  </a:tcPr>
                </a:tc>
                <a:tc>
                  <a:txBody>
                    <a:bodyPr/>
                    <a:lstStyle/>
                    <a:p>
                      <a:pPr algn="ctr">
                        <a:spcBef>
                          <a:spcPts val="0"/>
                        </a:spcBef>
                      </a:pPr>
                      <a:r>
                        <a:rPr lang="es-MX" sz="1000" dirty="0">
                          <a:solidFill>
                            <a:srgbClr val="000000"/>
                          </a:solidFill>
                          <a:effectLst/>
                          <a:latin typeface="+mn-lt"/>
                          <a:ea typeface="Calibri" panose="020F0502020204030204" pitchFamily="34" charset="0"/>
                          <a:cs typeface="Times New Roman" panose="02020603050405020304" pitchFamily="18" charset="0"/>
                        </a:rPr>
                        <a:t>Artículo </a:t>
                      </a:r>
                      <a:r>
                        <a:rPr lang="es-MX" sz="1000" kern="1200" dirty="0">
                          <a:solidFill>
                            <a:schemeClr val="dk1"/>
                          </a:solidFill>
                          <a:effectLst/>
                          <a:latin typeface="+mn-lt"/>
                          <a:ea typeface="+mn-ea"/>
                          <a:cs typeface="+mn-cs"/>
                        </a:rPr>
                        <a:t>7 en su fracción I de la</a:t>
                      </a:r>
                      <a:r>
                        <a:rPr lang="es-MX" sz="1000" b="1" kern="1200" dirty="0">
                          <a:solidFill>
                            <a:schemeClr val="dk1"/>
                          </a:solidFill>
                          <a:effectLst/>
                          <a:latin typeface="+mn-lt"/>
                          <a:ea typeface="+mn-ea"/>
                          <a:cs typeface="+mn-cs"/>
                        </a:rPr>
                        <a:t> </a:t>
                      </a:r>
                      <a:r>
                        <a:rPr lang="es-MX" sz="10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000" dirty="0">
                        <a:latin typeface="+mn-lt"/>
                      </a:endParaRPr>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Jesús Javier Covarrubias Delgado</a:t>
                      </a:r>
                    </a:p>
                  </a:txBody>
                  <a:tcPr anchor="ctr">
                    <a:solidFill>
                      <a:schemeClr val="bg2">
                        <a:lumMod val="90000"/>
                      </a:schemeClr>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txBody>
                  <a:tcPr anchor="ctr">
                    <a:solidFill>
                      <a:schemeClr val="bg2">
                        <a:lumMod val="90000"/>
                      </a:schemeClr>
                    </a:solidFill>
                  </a:tcPr>
                </a:tc>
                <a:tc>
                  <a:txBody>
                    <a:bodyPr/>
                    <a:lstStyle/>
                    <a:p>
                      <a:pPr algn="ctr">
                        <a:spcBef>
                          <a:spcPts val="0"/>
                        </a:spcBef>
                      </a:pPr>
                      <a:r>
                        <a:rPr lang="es-MX" sz="1000" dirty="0">
                          <a:solidFill>
                            <a:srgbClr val="000000"/>
                          </a:solidFill>
                          <a:effectLst/>
                          <a:latin typeface="+mj-lt"/>
                          <a:ea typeface="Calibri" panose="020F0502020204030204" pitchFamily="34" charset="0"/>
                          <a:cs typeface="Times New Roman" panose="02020603050405020304" pitchFamily="18" charset="0"/>
                        </a:rPr>
                        <a:t>Artículo </a:t>
                      </a:r>
                      <a:r>
                        <a:rPr lang="es-MX" sz="1000" kern="1200" dirty="0">
                          <a:solidFill>
                            <a:schemeClr val="dk1"/>
                          </a:solidFill>
                          <a:effectLst/>
                          <a:latin typeface="+mj-lt"/>
                          <a:ea typeface="+mn-ea"/>
                          <a:cs typeface="+mn-cs"/>
                        </a:rPr>
                        <a:t>7 en su fracción I de la</a:t>
                      </a:r>
                      <a:r>
                        <a:rPr lang="es-MX" sz="1000" b="1" kern="1200" dirty="0">
                          <a:solidFill>
                            <a:schemeClr val="dk1"/>
                          </a:solidFill>
                          <a:effectLst/>
                          <a:latin typeface="+mj-lt"/>
                          <a:ea typeface="+mn-ea"/>
                          <a:cs typeface="+mn-cs"/>
                        </a:rPr>
                        <a:t> </a:t>
                      </a:r>
                      <a:r>
                        <a:rPr lang="es-MX" sz="1000" kern="1200" dirty="0">
                          <a:solidFill>
                            <a:schemeClr val="dk1"/>
                          </a:solidFill>
                          <a:effectLst/>
                          <a:latin typeface="+mj-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000" dirty="0">
                        <a:latin typeface="+mj-lt"/>
                      </a:endParaRPr>
                    </a:p>
                  </a:txBody>
                  <a:tcPr anchor="ctr">
                    <a:solidFill>
                      <a:schemeClr val="bg2">
                        <a:lumMod val="90000"/>
                      </a:schemeClr>
                    </a:solidFill>
                  </a:tcPr>
                </a:tc>
                <a:tc>
                  <a:txBody>
                    <a:bodyPr/>
                    <a:lstStyle/>
                    <a:p>
                      <a:pPr algn="ctr"/>
                      <a:r>
                        <a:rPr lang="es-ES" sz="1150" dirty="0"/>
                        <a:t> Amonestación pública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spTree>
    <p:extLst>
      <p:ext uri="{BB962C8B-B14F-4D97-AF65-F5344CB8AC3E}">
        <p14:creationId xmlns:p14="http://schemas.microsoft.com/office/powerpoint/2010/main" val="337921202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808247" y="6926"/>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08062" y="1419467"/>
          <a:ext cx="11119909" cy="254508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err="1"/>
                        <a:t>Fasur</a:t>
                      </a:r>
                      <a:r>
                        <a:rPr lang="es-ES" sz="1150" dirty="0"/>
                        <a:t> Hiram Rodríguez Luna</a:t>
                      </a:r>
                    </a:p>
                  </a:txBody>
                  <a:tcPr anchor="ctr">
                    <a:solidFill>
                      <a:schemeClr val="bg2"/>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p>
                      <a:pPr algn="just"/>
                      <a:endParaRPr lang="es-ES" sz="1150" dirty="0"/>
                    </a:p>
                  </a:txBody>
                  <a:tcPr anchor="ctr">
                    <a:solidFill>
                      <a:schemeClr val="bg2"/>
                    </a:solidFill>
                  </a:tcPr>
                </a:tc>
                <a:tc>
                  <a:txBody>
                    <a:bodyPr/>
                    <a:lstStyle/>
                    <a:p>
                      <a:pPr algn="ctr">
                        <a:spcBef>
                          <a:spcPts val="0"/>
                        </a:spcBef>
                      </a:pPr>
                      <a:r>
                        <a:rPr lang="es-MX" sz="1100" dirty="0">
                          <a:solidFill>
                            <a:srgbClr val="000000"/>
                          </a:solidFill>
                          <a:effectLst/>
                          <a:latin typeface="+mn-lt"/>
                          <a:ea typeface="Calibri" panose="020F0502020204030204" pitchFamily="34" charset="0"/>
                          <a:cs typeface="Times New Roman" panose="02020603050405020304" pitchFamily="18" charset="0"/>
                        </a:rPr>
                        <a:t>Artículo </a:t>
                      </a:r>
                      <a:r>
                        <a:rPr lang="es-MX" sz="1100" kern="1200" dirty="0">
                          <a:solidFill>
                            <a:schemeClr val="dk1"/>
                          </a:solidFill>
                          <a:effectLst/>
                          <a:latin typeface="+mn-lt"/>
                          <a:ea typeface="+mn-ea"/>
                          <a:cs typeface="+mn-cs"/>
                        </a:rPr>
                        <a:t>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100" dirty="0">
                        <a:latin typeface="+mn-lt"/>
                      </a:endParaRPr>
                    </a:p>
                  </a:txBody>
                  <a:tcPr anchor="ctr">
                    <a:solidFill>
                      <a:schemeClr val="bg2"/>
                    </a:solidFill>
                  </a:tcPr>
                </a:tc>
                <a:tc>
                  <a:txBody>
                    <a:bodyPr/>
                    <a:lstStyle/>
                    <a:p>
                      <a:pPr algn="ctr"/>
                      <a:r>
                        <a:rPr lang="es-ES" sz="1150" dirty="0"/>
                        <a:t> Amonestación pública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spTree>
    <p:extLst>
      <p:ext uri="{BB962C8B-B14F-4D97-AF65-F5344CB8AC3E}">
        <p14:creationId xmlns:p14="http://schemas.microsoft.com/office/powerpoint/2010/main" val="3366743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48056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spTree>
    <p:extLst>
      <p:ext uri="{BB962C8B-B14F-4D97-AF65-F5344CB8AC3E}">
        <p14:creationId xmlns:p14="http://schemas.microsoft.com/office/powerpoint/2010/main" val="2832979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579493442"/>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err="1">
                          <a:effectLst/>
                          <a:latin typeface="+mn-lt"/>
                          <a:ea typeface="Calibri" panose="020F0502020204030204" pitchFamily="34" charset="0"/>
                          <a:cs typeface="Times New Roman" panose="02020603050405020304" pitchFamily="18" charset="0"/>
                        </a:rPr>
                        <a:t>Yessika</a:t>
                      </a:r>
                      <a:r>
                        <a:rPr lang="en-US" sz="1400" dirty="0">
                          <a:effectLst/>
                          <a:latin typeface="+mn-lt"/>
                          <a:ea typeface="Calibri" panose="020F0502020204030204" pitchFamily="34" charset="0"/>
                          <a:cs typeface="Times New Roman" panose="02020603050405020304" pitchFamily="18" charset="0"/>
                        </a:rPr>
                        <a:t> Esmeralda Rivera Martínez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Leticia María </a:t>
                      </a:r>
                      <a:r>
                        <a:rPr lang="en-US" sz="1400" dirty="0" err="1">
                          <a:effectLst/>
                          <a:latin typeface="+mn-lt"/>
                          <a:ea typeface="Calibri" panose="020F0502020204030204" pitchFamily="34" charset="0"/>
                          <a:cs typeface="Times New Roman" panose="02020603050405020304" pitchFamily="18" charset="0"/>
                        </a:rPr>
                        <a:t>Tanguma</a:t>
                      </a:r>
                      <a:r>
                        <a:rPr lang="en-US" sz="1400" dirty="0">
                          <a:effectLst/>
                          <a:latin typeface="+mn-lt"/>
                          <a:ea typeface="Calibri" panose="020F0502020204030204" pitchFamily="34" charset="0"/>
                          <a:cs typeface="Times New Roman" panose="02020603050405020304" pitchFamily="18" charset="0"/>
                        </a:rPr>
                        <a:t> Flores</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341935567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48056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p>
                      <a:pPr algn="just"/>
                      <a:r>
                        <a:rPr lang="es-MX" sz="1150" kern="1200" noProof="0" dirty="0">
                          <a:solidFill>
                            <a:schemeClr val="dk1"/>
                          </a:solidFill>
                          <a:effectLst/>
                          <a:latin typeface="+mn-lt"/>
                          <a:ea typeface="+mn-ea"/>
                          <a:cs typeface="+mn-cs"/>
                        </a:rPr>
                        <a:t>.</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spTree>
    <p:extLst>
      <p:ext uri="{BB962C8B-B14F-4D97-AF65-F5344CB8AC3E}">
        <p14:creationId xmlns:p14="http://schemas.microsoft.com/office/powerpoint/2010/main" val="383748616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808247" y="6926"/>
            <a:ext cx="2569871" cy="1183097"/>
            <a:chOff x="7820286" y="994753"/>
            <a:chExt cx="4198477" cy="935792"/>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73253"/>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08062" y="1419467"/>
          <a:ext cx="11119909" cy="246126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Jesús Javier Covarrubias Delgado</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p>
                      <a:pPr algn="just"/>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pública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spTree>
    <p:extLst>
      <p:ext uri="{BB962C8B-B14F-4D97-AF65-F5344CB8AC3E}">
        <p14:creationId xmlns:p14="http://schemas.microsoft.com/office/powerpoint/2010/main" val="3679817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986564501"/>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Addy </a:t>
                      </a:r>
                      <a:r>
                        <a:rPr lang="en-US" sz="1400" dirty="0" err="1">
                          <a:effectLst/>
                          <a:latin typeface="+mn-lt"/>
                          <a:ea typeface="Calibri" panose="020F0502020204030204" pitchFamily="34" charset="0"/>
                          <a:cs typeface="Times New Roman" panose="02020603050405020304" pitchFamily="18" charset="0"/>
                        </a:rPr>
                        <a:t>Yourie</a:t>
                      </a:r>
                      <a:r>
                        <a:rPr lang="en-US" sz="1400" dirty="0">
                          <a:effectLst/>
                          <a:latin typeface="+mn-lt"/>
                          <a:ea typeface="Calibri" panose="020F0502020204030204" pitchFamily="34" charset="0"/>
                          <a:cs typeface="Times New Roman" panose="02020603050405020304" pitchFamily="18" charset="0"/>
                        </a:rPr>
                        <a:t> Hernandez Rangel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 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Melquiades</a:t>
                      </a:r>
                      <a:r>
                        <a:rPr lang="en-US" sz="1400" dirty="0">
                          <a:effectLst/>
                          <a:latin typeface="+mn-lt"/>
                          <a:ea typeface="Calibri" panose="020F0502020204030204" pitchFamily="34" charset="0"/>
                          <a:cs typeface="Times New Roman" panose="02020603050405020304" pitchFamily="18" charset="0"/>
                        </a:rPr>
                        <a:t> Alonso Madrid</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1718527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2569871" cy="1149651"/>
            <a:chOff x="7820286" y="994753"/>
            <a:chExt cx="4198477"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4198477"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 de septiembre de 2024</a:t>
              </a: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4096393855"/>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Matías Mercado Martínez</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 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Ricardo Lugo Martínez</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spTree>
    <p:extLst>
      <p:ext uri="{BB962C8B-B14F-4D97-AF65-F5344CB8AC3E}">
        <p14:creationId xmlns:p14="http://schemas.microsoft.com/office/powerpoint/2010/main" val="227539954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1037</TotalTime>
  <Words>16905</Words>
  <Application>Microsoft Office PowerPoint</Application>
  <PresentationFormat>Panorámica</PresentationFormat>
  <Paragraphs>1168</Paragraphs>
  <Slides>71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71</vt:i4>
      </vt:variant>
    </vt:vector>
  </HeadingPairs>
  <TitlesOfParts>
    <vt:vector size="76" baseType="lpstr">
      <vt:lpstr>Arial</vt:lpstr>
      <vt:lpstr>Calibri</vt:lpstr>
      <vt:lpstr>Calibri Light</vt:lpstr>
      <vt:lpstr>Cambria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Nota informativa</vt:lpstr>
      <vt:lpstr>Nota informativa</vt:lpstr>
      <vt:lpstr>Nota informativa</vt:lpstr>
      <vt:lpstr>Nota informativa</vt:lpstr>
      <vt:lpstr>Nota informativa</vt:lpstr>
      <vt:lpstr>Nota informativa</vt:lpstr>
      <vt:lpstr>Nota informativa</vt:lpstr>
      <vt:lpstr>Presentación de PowerPoint</vt:lpstr>
      <vt:lpstr>Presentación de PowerPoint</vt:lpstr>
      <vt:lpstr>Presentación de PowerPoint</vt:lpstr>
      <vt:lpstr>Presentación de PowerPoint</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Presentación de PowerPoint</vt:lpstr>
      <vt:lpstr>Presentación de PowerPoint</vt:lpstr>
      <vt:lpstr>Nota informativa</vt:lpstr>
      <vt:lpstr>Nota informativa</vt:lpstr>
      <vt:lpstr>Nota informativa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iec</dc:creator>
  <cp:lastModifiedBy>Erika Oyervides</cp:lastModifiedBy>
  <cp:revision>111</cp:revision>
  <dcterms:created xsi:type="dcterms:W3CDTF">2018-06-14T15:51:01Z</dcterms:created>
  <dcterms:modified xsi:type="dcterms:W3CDTF">2024-10-03T18:02:26Z</dcterms:modified>
</cp:coreProperties>
</file>